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64" r:id="rId3"/>
    <p:sldId id="265" r:id="rId4"/>
    <p:sldId id="266" r:id="rId5"/>
    <p:sldId id="274" r:id="rId6"/>
    <p:sldId id="279" r:id="rId7"/>
    <p:sldId id="284" r:id="rId8"/>
    <p:sldId id="310" r:id="rId9"/>
    <p:sldId id="271" r:id="rId10"/>
    <p:sldId id="273" r:id="rId11"/>
    <p:sldId id="268" r:id="rId12"/>
    <p:sldId id="275" r:id="rId13"/>
    <p:sldId id="269" r:id="rId14"/>
    <p:sldId id="270" r:id="rId15"/>
    <p:sldId id="276" r:id="rId16"/>
    <p:sldId id="278" r:id="rId17"/>
    <p:sldId id="281" r:id="rId18"/>
    <p:sldId id="280" r:id="rId19"/>
    <p:sldId id="288" r:id="rId20"/>
    <p:sldId id="277" r:id="rId21"/>
    <p:sldId id="290" r:id="rId22"/>
    <p:sldId id="289" r:id="rId23"/>
    <p:sldId id="291" r:id="rId24"/>
    <p:sldId id="315" r:id="rId25"/>
    <p:sldId id="316" r:id="rId26"/>
    <p:sldId id="286" r:id="rId27"/>
    <p:sldId id="314" r:id="rId28"/>
    <p:sldId id="285" r:id="rId29"/>
    <p:sldId id="287" r:id="rId30"/>
    <p:sldId id="282" r:id="rId31"/>
    <p:sldId id="294" r:id="rId32"/>
    <p:sldId id="313" r:id="rId33"/>
    <p:sldId id="317" r:id="rId34"/>
    <p:sldId id="293" r:id="rId35"/>
    <p:sldId id="295" r:id="rId36"/>
    <p:sldId id="297" r:id="rId37"/>
    <p:sldId id="296" r:id="rId38"/>
    <p:sldId id="298" r:id="rId39"/>
    <p:sldId id="299" r:id="rId40"/>
    <p:sldId id="300" r:id="rId41"/>
    <p:sldId id="318" r:id="rId42"/>
    <p:sldId id="309" r:id="rId43"/>
    <p:sldId id="301" r:id="rId44"/>
    <p:sldId id="302" r:id="rId45"/>
    <p:sldId id="303" r:id="rId46"/>
    <p:sldId id="304" r:id="rId47"/>
    <p:sldId id="306" r:id="rId48"/>
    <p:sldId id="305" r:id="rId49"/>
    <p:sldId id="311" r:id="rId50"/>
    <p:sldId id="312" r:id="rId51"/>
    <p:sldId id="307" r:id="rId52"/>
    <p:sldId id="272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  <p14:sldId id="266"/>
            <p14:sldId id="274"/>
            <p14:sldId id="279"/>
            <p14:sldId id="284"/>
          </p14:sldIdLst>
        </p14:section>
        <p14:section name="Гонка данных" id="{ABE47D00-98A1-4B0A-829B-259EE91554EF}">
          <p14:sldIdLst>
            <p14:sldId id="310"/>
            <p14:sldId id="271"/>
            <p14:sldId id="273"/>
            <p14:sldId id="268"/>
            <p14:sldId id="275"/>
            <p14:sldId id="269"/>
            <p14:sldId id="270"/>
            <p14:sldId id="276"/>
            <p14:sldId id="278"/>
            <p14:sldId id="281"/>
            <p14:sldId id="280"/>
          </p14:sldIdLst>
        </p14:section>
        <p14:section name="Отношение happens-before" id="{D39ED908-BCCD-43C4-BF2E-2A908CA2D16A}">
          <p14:sldIdLst>
            <p14:sldId id="288"/>
            <p14:sldId id="277"/>
            <p14:sldId id="290"/>
            <p14:sldId id="289"/>
            <p14:sldId id="291"/>
            <p14:sldId id="315"/>
            <p14:sldId id="316"/>
            <p14:sldId id="286"/>
            <p14:sldId id="314"/>
            <p14:sldId id="285"/>
            <p14:sldId id="287"/>
            <p14:sldId id="282"/>
            <p14:sldId id="294"/>
            <p14:sldId id="313"/>
            <p14:sldId id="317"/>
          </p14:sldIdLst>
        </p14:section>
        <p14:section name="Защита данных при помощи мьютекса" id="{49510269-3447-4E61-A896-6E954AEB2026}">
          <p14:sldIdLst>
            <p14:sldId id="293"/>
            <p14:sldId id="295"/>
            <p14:sldId id="297"/>
            <p14:sldId id="296"/>
            <p14:sldId id="298"/>
            <p14:sldId id="299"/>
            <p14:sldId id="300"/>
            <p14:sldId id="318"/>
          </p14:sldIdLst>
        </p14:section>
        <p14:section name="Дизайн потокобезопасных классов" id="{831053DB-AAD5-4502-BA93-0854E13DEAE5}">
          <p14:sldIdLst>
            <p14:sldId id="309"/>
            <p14:sldId id="301"/>
            <p14:sldId id="302"/>
            <p14:sldId id="303"/>
            <p14:sldId id="304"/>
            <p14:sldId id="306"/>
            <p14:sldId id="305"/>
            <p14:sldId id="311"/>
            <p14:sldId id="312"/>
            <p14:sldId id="307"/>
            <p14:sldId id="272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78" autoAdjust="0"/>
  </p:normalViewPr>
  <p:slideViewPr>
    <p:cSldViewPr snapToGrid="0" showGuides="1">
      <p:cViewPr varScale="1">
        <p:scale>
          <a:sx n="88" d="100"/>
          <a:sy n="88" d="100"/>
        </p:scale>
        <p:origin x="348" y="3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Представим что вы идете в кино. Зал большой и билеты продаются в двух кассах. Если кто-то, кроме вас в другой кассе покупает билеты, то может оказаться, что вы пытаетесь купить билеты на одни и те же места. То, какие места вам достанутся и достанутся ли вообще, зависит от порядка приобретения билетов.</a:t>
            </a:r>
            <a:endParaRPr lang="en-US" dirty="0"/>
          </a:p>
          <a:p>
            <a:r>
              <a:rPr lang="ru-RU" dirty="0"/>
              <a:t>В случае конкурентность состояние гонки возникает, когда результат зависит от относительного порядка выполнения операций в двух или более потоках. Потоки соревнуются в выполнении этих операций.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Инвариант – это концепция, которая помогает программистам делать суждения о коде. Это утверждения, которые должны быть истинными для некоторой структуры данных. Например, для двусвязного списка истинным будет утверждение о том, что если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ссылается на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как на следующий, то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ссылается на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как на предыдущий.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Инварианты могут нарушаться в процессе модификации объектов, особенно, если происходит модификация сразу нескольких значений. Например при удалении элемента, выделенного красным, шаги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 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 С нарушена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консистентность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ссылок. В конце удаления инвариант восстанавливается.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Если код в одном потоке будет проходить по узлу двусвязного списка, пока код из другого потока частично выполнил удаление узла и инвариант нарушен, это вызовет проблемы: либо будут прочитаны неверные данные, либо произойдёт крах программы.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Большую часть времени это безобидно, так как приемлемыми являются все возможные варианты, даже если они могут изменяться при другом порядке операций. Например, если два потока добавляют элементы в очередь для обработки, нас может устроить любой порядок выполнения, при условии, если сохраняются инварианты в нашей программе.</a:t>
            </a:r>
          </a:p>
          <a:p>
            <a:r>
              <a:rPr lang="ru-RU" dirty="0"/>
              <a:t>А вот когда состояние гонки приводит к нарушенным инвариантам, начинаются проблемы. Говоря о состоянии гонки мы обычно подразумеваем ситуацию, создающую проблемы.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nb8eaGnzh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dbolt.org/z/58xzee4c7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dbolt.org/z/Y5zjohr81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jthread/jthrea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jthread/joi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lock_guard" TargetMode="External"/><Relationship Id="rId2" Type="http://schemas.openxmlformats.org/officeDocument/2006/relationships/hyperlink" Target="https://en.cppreference.com/w/cpp/thread/mute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odbolt.org/z/8b9x15cT6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shared_mute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odbolt.org/z/8faK5fq7G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odbolt.org/z/qzE6rqhd9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odbolt.org/z/MY8P3YcGf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Gs88688s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eval_order" TargetMode="External"/><Relationship Id="rId2" Type="http://schemas.openxmlformats.org/officeDocument/2006/relationships/hyperlink" Target="https://en.cppreference.com/w/cpp/language/multithre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thread/mutex" TargetMode="External"/><Relationship Id="rId4" Type="http://schemas.openxmlformats.org/officeDocument/2006/relationships/hyperlink" Target="https://en.cppreference.com/w/cpp/atomic/memory_order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utility/program/rai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4389C-6935-4F05-A3B4-5E48827DB8E8}"/>
              </a:ext>
            </a:extLst>
          </p:cNvPr>
          <p:cNvSpPr txBox="1"/>
          <p:nvPr/>
        </p:nvSpPr>
        <p:spPr>
          <a:xfrm>
            <a:off x="838200" y="1779687"/>
            <a:ext cx="65020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 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 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AD3FCB-02C5-FA69-302C-984E509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 к автоматическим переменным другого потока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3A53A-D904-6040-4CEB-60B20CE83A9B}"/>
              </a:ext>
            </a:extLst>
          </p:cNvPr>
          <p:cNvSpPr txBox="1"/>
          <p:nvPr/>
        </p:nvSpPr>
        <p:spPr>
          <a:xfrm>
            <a:off x="7340252" y="1779687"/>
            <a:ext cx="232670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 = 0</a:t>
            </a:r>
          </a:p>
          <a:p>
            <a:r>
              <a:rPr lang="en-US" dirty="0">
                <a:latin typeface="Consolas" panose="020B0609020204030204" pitchFamily="49" charset="0"/>
              </a:rPr>
              <a:t>Now n = 1</a:t>
            </a:r>
          </a:p>
          <a:p>
            <a:r>
              <a:rPr lang="en-US" dirty="0">
                <a:latin typeface="Consolas" panose="020B0609020204030204" pitchFamily="49" charset="0"/>
              </a:rPr>
              <a:t>Now n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D1B4-2F69-2C85-CA21-6AA3C491A624}"/>
              </a:ext>
            </a:extLst>
          </p:cNvPr>
          <p:cNvSpPr txBox="1"/>
          <p:nvPr/>
        </p:nvSpPr>
        <p:spPr>
          <a:xfrm>
            <a:off x="7340252" y="6308209"/>
            <a:ext cx="3682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https://godbolt.org/z/nb8eaGnzh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95D56-069B-ADB1-8C7C-91F3664D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06" y="3275759"/>
            <a:ext cx="269595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F12-E691-4299-4AA0-B1BD6B4B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 к данным из разных потоков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25AA-E600-4CE8-F3B0-E3BBC684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разных потоках программы разрешается читать и писать в разные области памяти без какой-либо дополнительной синхронизации</a:t>
            </a:r>
          </a:p>
          <a:p>
            <a:pPr lvl="1"/>
            <a:r>
              <a:rPr lang="ru-RU" dirty="0"/>
              <a:t>Например, разные потоки могут использовать разные экземпляры одного и того же класса или встроенных типов данных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2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161C7-A81A-D48B-9E90-62D7F59B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Разные потоки работают с разными данными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64253-315D-3B89-E9BF-0BB4ED4E85B6}"/>
              </a:ext>
            </a:extLst>
          </p:cNvPr>
          <p:cNvSpPr txBox="1"/>
          <p:nvPr/>
        </p:nvSpPr>
        <p:spPr>
          <a:xfrm>
            <a:off x="838200" y="2091521"/>
            <a:ext cx="8302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a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b +=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thanks!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961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C1B-7FF2-2516-FA2B-DD27146E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вычислении выражений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E406-E7B2-7AF5-45F7-C887D473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Вычисления двух выражений конфликтуют, если одно из них</a:t>
            </a:r>
          </a:p>
          <a:p>
            <a:pPr lvl="1"/>
            <a:r>
              <a:rPr lang="ru-RU" dirty="0"/>
              <a:t>модифицирует некоторую область памяти </a:t>
            </a:r>
            <a:r>
              <a:rPr lang="ru-RU" b="1" dirty="0"/>
              <a:t>либо</a:t>
            </a:r>
          </a:p>
          <a:p>
            <a:pPr lvl="1"/>
            <a:r>
              <a:rPr lang="ru-RU" dirty="0"/>
              <a:t>начинает или заканчивает время жизни объекта некоторой области памяти</a:t>
            </a:r>
          </a:p>
          <a:p>
            <a:r>
              <a:rPr lang="ru-RU" dirty="0"/>
              <a:t>а другое</a:t>
            </a:r>
          </a:p>
          <a:p>
            <a:pPr lvl="1"/>
            <a:r>
              <a:rPr lang="ru-RU" dirty="0"/>
              <a:t>читает или модифицирует ту же область памяти </a:t>
            </a:r>
            <a:r>
              <a:rPr lang="ru-RU" b="1" dirty="0"/>
              <a:t>либо</a:t>
            </a:r>
          </a:p>
          <a:p>
            <a:pPr lvl="1"/>
            <a:r>
              <a:rPr lang="ru-RU" dirty="0"/>
              <a:t>начинает или заканчивает время жизни объекта в пересекающейся области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07AD0-A3EA-ECFD-BBA4-45871EDE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Найдите здесь конфликты при вычислении выражений над переменными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68875-2D9A-CAC9-AAEE-1332A5C01028}"/>
              </a:ext>
            </a:extLst>
          </p:cNvPr>
          <p:cNvSpPr txBox="1"/>
          <p:nvPr/>
        </p:nvSpPr>
        <p:spPr>
          <a:xfrm>
            <a:off x="838201" y="2066469"/>
            <a:ext cx="105155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incrementA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Запись в переменную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incrementA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Запись в переменную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Чтение переменной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Два чтения из переменной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A7FE-867B-2BCD-55BB-C523996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 (</a:t>
            </a:r>
            <a:r>
              <a:rPr lang="en-US" dirty="0"/>
              <a:t>data 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CAC6-B7E6-C494-27FF-D2655B689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Программа с двумя </a:t>
            </a:r>
            <a:r>
              <a:rPr lang="ru-RU" b="1" dirty="0"/>
              <a:t>конфликтующими</a:t>
            </a:r>
            <a:r>
              <a:rPr lang="ru-RU" dirty="0"/>
              <a:t> вычислениями содержит </a:t>
            </a:r>
            <a:r>
              <a:rPr lang="ru-RU" b="1" dirty="0"/>
              <a:t>гонку данных</a:t>
            </a:r>
            <a:r>
              <a:rPr lang="ru-RU" dirty="0"/>
              <a:t>, если не выполняется ни одно из следующих условий:</a:t>
            </a:r>
          </a:p>
          <a:p>
            <a:pPr lvl="1"/>
            <a:r>
              <a:rPr lang="ru-RU" dirty="0"/>
              <a:t>Оба вычисления происходят в одном потоке или в одном обработчике сигнала</a:t>
            </a:r>
          </a:p>
          <a:p>
            <a:pPr lvl="1"/>
            <a:r>
              <a:rPr lang="ru-RU" dirty="0"/>
              <a:t>Оба конфликтующих вычисления выполняются атомарно</a:t>
            </a:r>
          </a:p>
          <a:p>
            <a:pPr lvl="1"/>
            <a:r>
              <a:rPr lang="ru-RU" dirty="0"/>
              <a:t>Одно из конфликтующих вычислений имеет отношение</a:t>
            </a:r>
            <a:r>
              <a:rPr lang="en-US" dirty="0"/>
              <a:t> </a:t>
            </a:r>
            <a:r>
              <a:rPr lang="en-US" b="1" dirty="0"/>
              <a:t>Happens-before</a:t>
            </a:r>
            <a:r>
              <a:rPr lang="ru-RU" dirty="0"/>
              <a:t> относительно другого</a:t>
            </a:r>
          </a:p>
          <a:p>
            <a:r>
              <a:rPr lang="ru-RU" dirty="0"/>
              <a:t>В случае гонки данных </a:t>
            </a:r>
            <a:r>
              <a:rPr lang="ru-RU" b="1" dirty="0"/>
              <a:t>поведение</a:t>
            </a:r>
            <a:r>
              <a:rPr lang="ru-RU" dirty="0"/>
              <a:t> программы </a:t>
            </a:r>
            <a:r>
              <a:rPr lang="ru-RU" b="1" dirty="0" err="1"/>
              <a:t>неопределено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24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6C444-7D8A-ECF9-6BF4-375BE337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 при доступе к общей переменной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78265-D4CB-14AD-D38A-B27F664C7019}"/>
              </a:ext>
            </a:extLst>
          </p:cNvPr>
          <p:cNvSpPr txBox="1"/>
          <p:nvPr/>
        </p:nvSpPr>
        <p:spPr>
          <a:xfrm>
            <a:off x="838200" y="1690689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080AD-D6BD-7EFB-90AF-E31087684AB7}"/>
              </a:ext>
            </a:extLst>
          </p:cNvPr>
          <p:cNvSpPr txBox="1"/>
          <p:nvPr/>
        </p:nvSpPr>
        <p:spPr>
          <a:xfrm>
            <a:off x="7105388" y="6308209"/>
            <a:ext cx="3942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https://godbolt.org/z/58xzee4c7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8847A-831C-B289-E245-23022740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388" y="1543420"/>
            <a:ext cx="2705478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9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8CEE-03E8-35C7-0ECA-4642D58D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потоков программы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73388-B3E8-1778-663B-39F44B3B43D6}"/>
              </a:ext>
            </a:extLst>
          </p:cNvPr>
          <p:cNvSpPr txBox="1"/>
          <p:nvPr/>
        </p:nvSpPr>
        <p:spPr>
          <a:xfrm>
            <a:off x="838200" y="2040680"/>
            <a:ext cx="5512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76E81-BE04-ABE0-9C9C-7EADAE82F9A9}"/>
              </a:ext>
            </a:extLst>
          </p:cNvPr>
          <p:cNvSpPr txBox="1"/>
          <p:nvPr/>
        </p:nvSpPr>
        <p:spPr>
          <a:xfrm>
            <a:off x="6092867" y="2040680"/>
            <a:ext cx="5260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};</a:t>
            </a:r>
          </a:p>
        </p:txBody>
      </p:sp>
      <p:sp>
        <p:nvSpPr>
          <p:cNvPr id="7" name="T1-Read">
            <a:extLst>
              <a:ext uri="{FF2B5EF4-FFF2-40B4-BE49-F238E27FC236}">
                <a16:creationId xmlns:a16="http://schemas.microsoft.com/office/drawing/2014/main" id="{6F0043AF-4DE5-E33B-343D-1EFAD0229BD6}"/>
              </a:ext>
            </a:extLst>
          </p:cNvPr>
          <p:cNvSpPr/>
          <p:nvPr/>
        </p:nvSpPr>
        <p:spPr>
          <a:xfrm>
            <a:off x="838200" y="3439805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Прочитать значение из памяти</a:t>
            </a:r>
            <a:endParaRPr lang="en-US" dirty="0"/>
          </a:p>
        </p:txBody>
      </p:sp>
      <p:sp>
        <p:nvSpPr>
          <p:cNvPr id="8" name="T1-Inc">
            <a:extLst>
              <a:ext uri="{FF2B5EF4-FFF2-40B4-BE49-F238E27FC236}">
                <a16:creationId xmlns:a16="http://schemas.microsoft.com/office/drawing/2014/main" id="{2B8D8F7D-CF6A-7A6A-FCB1-9ADF8D73641F}"/>
              </a:ext>
            </a:extLst>
          </p:cNvPr>
          <p:cNvSpPr/>
          <p:nvPr/>
        </p:nvSpPr>
        <p:spPr>
          <a:xfrm>
            <a:off x="838200" y="3878216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Увеличить значение</a:t>
            </a:r>
            <a:endParaRPr lang="en-US" dirty="0"/>
          </a:p>
        </p:txBody>
      </p:sp>
      <p:sp>
        <p:nvSpPr>
          <p:cNvPr id="9" name="T1-Write">
            <a:extLst>
              <a:ext uri="{FF2B5EF4-FFF2-40B4-BE49-F238E27FC236}">
                <a16:creationId xmlns:a16="http://schemas.microsoft.com/office/drawing/2014/main" id="{C0FC8E52-C745-FDF3-1922-022CB05C6D20}"/>
              </a:ext>
            </a:extLst>
          </p:cNvPr>
          <p:cNvSpPr/>
          <p:nvPr/>
        </p:nvSpPr>
        <p:spPr>
          <a:xfrm>
            <a:off x="838200" y="4311775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Записать значение в память</a:t>
            </a:r>
            <a:endParaRPr lang="en-US" dirty="0"/>
          </a:p>
        </p:txBody>
      </p:sp>
      <p:sp>
        <p:nvSpPr>
          <p:cNvPr id="10" name="T2-Read">
            <a:extLst>
              <a:ext uri="{FF2B5EF4-FFF2-40B4-BE49-F238E27FC236}">
                <a16:creationId xmlns:a16="http://schemas.microsoft.com/office/drawing/2014/main" id="{DFAF1B3C-5CFC-64A4-EBAF-1B3C6921F4F0}"/>
              </a:ext>
            </a:extLst>
          </p:cNvPr>
          <p:cNvSpPr/>
          <p:nvPr/>
        </p:nvSpPr>
        <p:spPr>
          <a:xfrm>
            <a:off x="6096000" y="3439805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Прочитать значение из памяти</a:t>
            </a:r>
            <a:endParaRPr lang="en-US" dirty="0"/>
          </a:p>
        </p:txBody>
      </p:sp>
      <p:sp>
        <p:nvSpPr>
          <p:cNvPr id="11" name="T2-Dec">
            <a:extLst>
              <a:ext uri="{FF2B5EF4-FFF2-40B4-BE49-F238E27FC236}">
                <a16:creationId xmlns:a16="http://schemas.microsoft.com/office/drawing/2014/main" id="{885238C4-68D0-6A41-BC57-8455BE6BFF53}"/>
              </a:ext>
            </a:extLst>
          </p:cNvPr>
          <p:cNvSpPr/>
          <p:nvPr/>
        </p:nvSpPr>
        <p:spPr>
          <a:xfrm>
            <a:off x="6096000" y="3887611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Уменьшить значение</a:t>
            </a:r>
            <a:endParaRPr lang="en-US" dirty="0"/>
          </a:p>
        </p:txBody>
      </p:sp>
      <p:sp>
        <p:nvSpPr>
          <p:cNvPr id="12" name="T2-Write">
            <a:extLst>
              <a:ext uri="{FF2B5EF4-FFF2-40B4-BE49-F238E27FC236}">
                <a16:creationId xmlns:a16="http://schemas.microsoft.com/office/drawing/2014/main" id="{289042B3-938D-DE68-4059-3B9F830D85E9}"/>
              </a:ext>
            </a:extLst>
          </p:cNvPr>
          <p:cNvSpPr/>
          <p:nvPr/>
        </p:nvSpPr>
        <p:spPr>
          <a:xfrm>
            <a:off x="6096000" y="4326022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Записать значение в память</a:t>
            </a:r>
            <a:endParaRPr lang="en-US" dirty="0"/>
          </a:p>
        </p:txBody>
      </p:sp>
      <p:sp>
        <p:nvSpPr>
          <p:cNvPr id="13" name="Counter-0">
            <a:extLst>
              <a:ext uri="{FF2B5EF4-FFF2-40B4-BE49-F238E27FC236}">
                <a16:creationId xmlns:a16="http://schemas.microsoft.com/office/drawing/2014/main" id="{DCDEF0CD-4C69-3B2A-69C5-8B75D0AED7B1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Counter-1">
            <a:extLst>
              <a:ext uri="{FF2B5EF4-FFF2-40B4-BE49-F238E27FC236}">
                <a16:creationId xmlns:a16="http://schemas.microsoft.com/office/drawing/2014/main" id="{0E4B7D96-6FFC-C28D-3556-07F5BF17E577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Counter-minus1">
            <a:extLst>
              <a:ext uri="{FF2B5EF4-FFF2-40B4-BE49-F238E27FC236}">
                <a16:creationId xmlns:a16="http://schemas.microsoft.com/office/drawing/2014/main" id="{16B632A0-3442-E422-681C-54D57C1E72F3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11055-1D59-4E12-4E5C-883EDFDE3161}"/>
              </a:ext>
            </a:extLst>
          </p:cNvPr>
          <p:cNvSpPr txBox="1"/>
          <p:nvPr/>
        </p:nvSpPr>
        <p:spPr>
          <a:xfrm>
            <a:off x="3732756" y="6169719"/>
            <a:ext cx="139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Counter:</a:t>
            </a:r>
          </a:p>
        </p:txBody>
      </p:sp>
      <p:sp>
        <p:nvSpPr>
          <p:cNvPr id="17" name="T1-Val-0">
            <a:extLst>
              <a:ext uri="{FF2B5EF4-FFF2-40B4-BE49-F238E27FC236}">
                <a16:creationId xmlns:a16="http://schemas.microsoft.com/office/drawing/2014/main" id="{B4F3B3B1-59FF-907D-9BB2-F0FAC3637258}"/>
              </a:ext>
            </a:extLst>
          </p:cNvPr>
          <p:cNvSpPr/>
          <p:nvPr/>
        </p:nvSpPr>
        <p:spPr>
          <a:xfrm>
            <a:off x="4708742" y="3439805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T1-Val-1">
            <a:extLst>
              <a:ext uri="{FF2B5EF4-FFF2-40B4-BE49-F238E27FC236}">
                <a16:creationId xmlns:a16="http://schemas.microsoft.com/office/drawing/2014/main" id="{A1C99E8B-80D5-9DFD-4CCD-FD8E7BF6442E}"/>
              </a:ext>
            </a:extLst>
          </p:cNvPr>
          <p:cNvSpPr/>
          <p:nvPr/>
        </p:nvSpPr>
        <p:spPr>
          <a:xfrm>
            <a:off x="4708742" y="3878216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T2-Val-0">
            <a:extLst>
              <a:ext uri="{FF2B5EF4-FFF2-40B4-BE49-F238E27FC236}">
                <a16:creationId xmlns:a16="http://schemas.microsoft.com/office/drawing/2014/main" id="{4454F22E-E737-E391-5CBD-C073DFBB0148}"/>
              </a:ext>
            </a:extLst>
          </p:cNvPr>
          <p:cNvSpPr/>
          <p:nvPr/>
        </p:nvSpPr>
        <p:spPr>
          <a:xfrm>
            <a:off x="9975415" y="3438568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T2-Val-minus1">
            <a:extLst>
              <a:ext uri="{FF2B5EF4-FFF2-40B4-BE49-F238E27FC236}">
                <a16:creationId xmlns:a16="http://schemas.microsoft.com/office/drawing/2014/main" id="{D3B2B30F-C703-158E-D08D-5AD7C5973FE0}"/>
              </a:ext>
            </a:extLst>
          </p:cNvPr>
          <p:cNvSpPr/>
          <p:nvPr/>
        </p:nvSpPr>
        <p:spPr>
          <a:xfrm>
            <a:off x="9975415" y="3887611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8562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8D55-C5F6-8815-3538-45783A97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Быть может, спасёт </a:t>
            </a:r>
            <a:r>
              <a:rPr lang="en-US" dirty="0"/>
              <a:t>volatile?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6302A-0D68-2198-7D2D-ED7AA9F99390}"/>
              </a:ext>
            </a:extLst>
          </p:cNvPr>
          <p:cNvSpPr txBox="1"/>
          <p:nvPr/>
        </p:nvSpPr>
        <p:spPr>
          <a:xfrm>
            <a:off x="838200" y="1690689"/>
            <a:ext cx="11049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адеемся на чудо, делая переменную волатильной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counter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counter -=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counter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C2EB0-47E8-CDED-83A4-B838C3D0C752}"/>
              </a:ext>
            </a:extLst>
          </p:cNvPr>
          <p:cNvSpPr txBox="1"/>
          <p:nvPr/>
        </p:nvSpPr>
        <p:spPr>
          <a:xfrm>
            <a:off x="7055285" y="6308209"/>
            <a:ext cx="336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https://godbolt.org/z/Y5zjohr81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D3E748-BA09-2B3F-45FA-57B71359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354" y="2490412"/>
            <a:ext cx="2657846" cy="26768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5C6C23-DBE7-64C2-19BB-A072E8572150}"/>
              </a:ext>
            </a:extLst>
          </p:cNvPr>
          <p:cNvSpPr/>
          <p:nvPr/>
        </p:nvSpPr>
        <p:spPr>
          <a:xfrm>
            <a:off x="3453008" y="4854161"/>
            <a:ext cx="5602787" cy="12585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volatile </a:t>
            </a:r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никогда не предназначалось для решения проблем многопоточного выполнения.</a:t>
            </a:r>
          </a:p>
          <a:p>
            <a:pPr algn="ctr"/>
            <a:r>
              <a:rPr lang="ru-RU" dirty="0"/>
              <a:t>Не используйте его для этих целей.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CA154-5916-C5A7-51ED-F50FB47B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Happens-before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3145F-2F4E-1933-8080-DA9424B7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0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8FC8-A8B2-24E2-B64F-1355C993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Happens-before (</a:t>
            </a:r>
            <a:r>
              <a:rPr lang="ru-RU" dirty="0"/>
              <a:t>«происходит до»)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89E5-65E5-CF14-8FAE-6A20A90B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b="1" i="1" dirty="0"/>
              <a:t>happens-before</a:t>
            </a:r>
            <a:r>
              <a:rPr lang="en-US" dirty="0"/>
              <a:t> </a:t>
            </a:r>
            <a:r>
              <a:rPr lang="ru-RU" dirty="0"/>
              <a:t>определяет упорядоченность операций в многопоточной программе</a:t>
            </a:r>
          </a:p>
          <a:p>
            <a:r>
              <a:rPr lang="ru-RU" dirty="0"/>
              <a:t>Если операция </a:t>
            </a:r>
            <a:r>
              <a:rPr lang="en-US" dirty="0"/>
              <a:t>A </a:t>
            </a:r>
            <a:r>
              <a:rPr lang="ru-RU" b="1" i="1" dirty="0"/>
              <a:t>происходит-до</a:t>
            </a:r>
            <a:r>
              <a:rPr lang="ru-RU" dirty="0"/>
              <a:t> операции </a:t>
            </a:r>
            <a:r>
              <a:rPr lang="en-US" dirty="0"/>
              <a:t>B</a:t>
            </a:r>
            <a:r>
              <a:rPr lang="ru-RU" dirty="0"/>
              <a:t>, то результат </a:t>
            </a:r>
            <a:r>
              <a:rPr lang="en-US" dirty="0"/>
              <a:t>A </a:t>
            </a:r>
            <a:r>
              <a:rPr lang="ru-RU" dirty="0"/>
              <a:t>будет виден </a:t>
            </a:r>
            <a:r>
              <a:rPr lang="en-US" dirty="0"/>
              <a:t>B</a:t>
            </a:r>
            <a:r>
              <a:rPr lang="ru-RU" dirty="0"/>
              <a:t>, и </a:t>
            </a:r>
            <a:r>
              <a:rPr lang="en-US" dirty="0"/>
              <a:t>B</a:t>
            </a:r>
            <a:r>
              <a:rPr lang="ru-RU" dirty="0"/>
              <a:t> не начнёт выполняться, пока </a:t>
            </a:r>
            <a:r>
              <a:rPr lang="en-US" dirty="0"/>
              <a:t>A</a:t>
            </a:r>
            <a:r>
              <a:rPr lang="ru-RU" dirty="0"/>
              <a:t> не завершится</a:t>
            </a:r>
            <a:endParaRPr lang="en-US" dirty="0"/>
          </a:p>
          <a:p>
            <a:r>
              <a:rPr lang="ru-RU" dirty="0"/>
              <a:t>Отношение </a:t>
            </a:r>
            <a:r>
              <a:rPr lang="en-US" b="1" dirty="0"/>
              <a:t>happens-before</a:t>
            </a:r>
            <a:r>
              <a:rPr lang="en-US" dirty="0"/>
              <a:t> </a:t>
            </a:r>
            <a:r>
              <a:rPr lang="ru-RU" dirty="0"/>
              <a:t>между вычислениями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 </a:t>
            </a:r>
            <a:r>
              <a:rPr lang="ru-RU" dirty="0"/>
              <a:t>(</a:t>
            </a:r>
            <a:r>
              <a:rPr lang="en-US" dirty="0"/>
              <a:t>A happens-before B) </a:t>
            </a:r>
            <a:r>
              <a:rPr lang="ru-RU" dirty="0"/>
              <a:t>возникает в любом из случаев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ru-RU" dirty="0"/>
              <a:t>упорядочено до </a:t>
            </a:r>
            <a:r>
              <a:rPr lang="en-US" dirty="0"/>
              <a:t>B (A is </a:t>
            </a:r>
            <a:r>
              <a:rPr lang="en-US" i="1" dirty="0"/>
              <a:t>sequenced 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dirty="0" err="1"/>
              <a:t>межпоточно</a:t>
            </a:r>
            <a:r>
              <a:rPr lang="ru-RU" dirty="0"/>
              <a:t> происходит до </a:t>
            </a:r>
            <a:r>
              <a:rPr lang="en-US" dirty="0"/>
              <a:t>B (A </a:t>
            </a:r>
            <a:r>
              <a:rPr lang="en-US" i="1" dirty="0"/>
              <a:t>inter-thread happens before</a:t>
            </a:r>
            <a:r>
              <a:rPr lang="en-US" dirty="0"/>
              <a:t> B)</a:t>
            </a:r>
          </a:p>
        </p:txBody>
      </p:sp>
    </p:spTree>
    <p:extLst>
      <p:ext uri="{BB962C8B-B14F-4D97-AF65-F5344CB8AC3E}">
        <p14:creationId xmlns:p14="http://schemas.microsoft.com/office/powerpoint/2010/main" val="337157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BFFB-1755-54DE-DE04-134F7247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sequenced-before</a:t>
            </a:r>
            <a:r>
              <a:rPr lang="ru-RU" dirty="0"/>
              <a:t> (упорядочено перед)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36D8-9CDB-7EAB-0CB6-40D5936F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Это отношение определяет, что одна операция </a:t>
            </a:r>
            <a:r>
              <a:rPr lang="ru-RU" b="1" dirty="0"/>
              <a:t>гарантированно выполняется перед другой</a:t>
            </a:r>
            <a:r>
              <a:rPr lang="ru-RU" dirty="0"/>
              <a:t> в пределах </a:t>
            </a:r>
            <a:r>
              <a:rPr lang="ru-RU" b="1" dirty="0"/>
              <a:t>одного потока</a:t>
            </a:r>
          </a:p>
          <a:p>
            <a:pPr lvl="1"/>
            <a:r>
              <a:rPr lang="ru-RU" dirty="0"/>
              <a:t>Это означает, что в программе не может быть ситуации когда вторая операция выполнится раньше первой</a:t>
            </a:r>
          </a:p>
          <a:p>
            <a:r>
              <a:rPr lang="ru-RU" dirty="0"/>
              <a:t>Примеры:</a:t>
            </a:r>
          </a:p>
          <a:p>
            <a:pPr lvl="1"/>
            <a:r>
              <a:rPr lang="ru-RU" dirty="0"/>
              <a:t>Вычисление аргументов функции упорядочено до вызова самой функции</a:t>
            </a:r>
          </a:p>
          <a:p>
            <a:pPr lvl="1"/>
            <a:r>
              <a:rPr lang="ru-RU" dirty="0"/>
              <a:t>Вычисление значения и побочные эффекты полного выражения упорядочены до вычисления значения и побочных эффектов следующего полного выражения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6D5F-40FE-BB8D-6160-0E91995B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sequenced-before (</a:t>
            </a:r>
            <a:r>
              <a:rPr lang="ru-RU" dirty="0"/>
              <a:t>Упорядочено перед)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96CA27-A4B5-E273-69E4-D8919763BE91}"/>
              </a:ext>
            </a:extLst>
          </p:cNvPr>
          <p:cNvCxnSpPr/>
          <p:nvPr/>
        </p:nvCxnSpPr>
        <p:spPr>
          <a:xfrm>
            <a:off x="1991638" y="2605414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929E0-5F6A-9ED0-7493-D04C3A1E5165}"/>
              </a:ext>
            </a:extLst>
          </p:cNvPr>
          <p:cNvSpPr txBox="1"/>
          <p:nvPr/>
        </p:nvSpPr>
        <p:spPr>
          <a:xfrm>
            <a:off x="9331890" y="2389247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</a:t>
            </a:r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492812-0782-F12F-F9AD-094137B7C4A6}"/>
              </a:ext>
            </a:extLst>
          </p:cNvPr>
          <p:cNvSpPr/>
          <p:nvPr/>
        </p:nvSpPr>
        <p:spPr>
          <a:xfrm>
            <a:off x="2993721" y="2389247"/>
            <a:ext cx="369331" cy="369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D0523-B9DC-5857-A763-8F4BE0D20785}"/>
              </a:ext>
            </a:extLst>
          </p:cNvPr>
          <p:cNvSpPr/>
          <p:nvPr/>
        </p:nvSpPr>
        <p:spPr>
          <a:xfrm>
            <a:off x="4824609" y="2389247"/>
            <a:ext cx="369331" cy="369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CE3FC-B56C-C31E-D811-2FC768014F73}"/>
              </a:ext>
            </a:extLst>
          </p:cNvPr>
          <p:cNvSpPr txBox="1"/>
          <p:nvPr/>
        </p:nvSpPr>
        <p:spPr>
          <a:xfrm>
            <a:off x="2167003" y="330687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ru-RU" dirty="0"/>
              <a:t>упорядочено перед </a:t>
            </a:r>
            <a:r>
              <a:rPr lang="en-US" dirty="0"/>
              <a:t>B (A sequenced before 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EC2FB-E1B9-F958-7BE2-8E07D2BB0E66}"/>
              </a:ext>
            </a:extLst>
          </p:cNvPr>
          <p:cNvSpPr txBox="1"/>
          <p:nvPr/>
        </p:nvSpPr>
        <p:spPr>
          <a:xfrm>
            <a:off x="1318364" y="4808783"/>
            <a:ext cx="8765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(a + 10) упорядочено перед модификацией b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1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FA04B8-41C4-67A8-760F-E0E21734DC5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g()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упорядочено перед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h().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f() + h(g()) +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упорядочено перед модификацией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f(), h()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чтение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упорядочены друг относитель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 друга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+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440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24F0-5EE9-9B8A-FA9C-245B3B17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simply happens-before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D680-2871-2C67-11AF-83635D35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Вне зависимости от потоков </a:t>
            </a:r>
            <a:r>
              <a:rPr lang="en-US" dirty="0"/>
              <a:t>A simply happens-before</a:t>
            </a:r>
            <a:r>
              <a:rPr lang="ru-RU" dirty="0"/>
              <a:t> </a:t>
            </a:r>
            <a:r>
              <a:rPr lang="en-US" dirty="0"/>
              <a:t>B</a:t>
            </a:r>
            <a:r>
              <a:rPr lang="ru-RU" dirty="0"/>
              <a:t> в любом из следующих случаев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synchronizes-with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упрощённо происходит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/>
              <a:t>упрощённо происходит перед</a:t>
            </a:r>
            <a:r>
              <a:rPr lang="ru-RU" dirty="0"/>
              <a:t> </a:t>
            </a:r>
            <a:r>
              <a:rPr lang="en-US" dirty="0"/>
              <a:t>B </a:t>
            </a:r>
            <a:r>
              <a:rPr lang="ru-RU" dirty="0"/>
              <a:t>(</a:t>
            </a:r>
            <a:r>
              <a:rPr lang="en-US" dirty="0"/>
              <a:t>A </a:t>
            </a:r>
            <a:r>
              <a:rPr lang="en-US" i="1" dirty="0"/>
              <a:t>simply happens-before</a:t>
            </a:r>
            <a:r>
              <a:rPr lang="en-US" dirty="0"/>
              <a:t> X, and X </a:t>
            </a:r>
            <a:r>
              <a:rPr lang="en-US" i="1" dirty="0"/>
              <a:t>simply happens-before</a:t>
            </a:r>
            <a:r>
              <a:rPr lang="en-US" dirty="0"/>
              <a:t> B</a:t>
            </a:r>
            <a:r>
              <a:rPr lang="ru-RU" dirty="0"/>
              <a:t>)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5F4548-94D9-D7E6-1FDB-1212F3E4FF41}"/>
              </a:ext>
            </a:extLst>
          </p:cNvPr>
          <p:cNvCxnSpPr>
            <a:cxnSpLocks/>
          </p:cNvCxnSpPr>
          <p:nvPr/>
        </p:nvCxnSpPr>
        <p:spPr>
          <a:xfrm>
            <a:off x="933214" y="4972094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73DBB0-968E-A6C1-18D7-990CAAACC5FD}"/>
              </a:ext>
            </a:extLst>
          </p:cNvPr>
          <p:cNvCxnSpPr>
            <a:cxnSpLocks/>
          </p:cNvCxnSpPr>
          <p:nvPr/>
        </p:nvCxnSpPr>
        <p:spPr>
          <a:xfrm>
            <a:off x="933214" y="6136533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B923ED7-3E06-2F1D-5FC6-06A7901F6C91}"/>
              </a:ext>
            </a:extLst>
          </p:cNvPr>
          <p:cNvSpPr/>
          <p:nvPr/>
        </p:nvSpPr>
        <p:spPr>
          <a:xfrm>
            <a:off x="1915920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1614B2-706C-3622-1263-FC1EDB62D75F}"/>
              </a:ext>
            </a:extLst>
          </p:cNvPr>
          <p:cNvSpPr/>
          <p:nvPr/>
        </p:nvSpPr>
        <p:spPr>
          <a:xfrm>
            <a:off x="1916370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10068A-2BC4-A40D-0B2D-647B1E25EB70}"/>
              </a:ext>
            </a:extLst>
          </p:cNvPr>
          <p:cNvCxnSpPr>
            <a:cxnSpLocks/>
            <a:stCxn id="11" idx="4"/>
            <a:endCxn id="9" idx="0"/>
          </p:cNvCxnSpPr>
          <p:nvPr/>
        </p:nvCxnSpPr>
        <p:spPr>
          <a:xfrm flipH="1">
            <a:off x="3553874" y="5156760"/>
            <a:ext cx="1" cy="7951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0B99854-D48B-5A38-0A1F-B73D8CD07F4C}"/>
              </a:ext>
            </a:extLst>
          </p:cNvPr>
          <p:cNvSpPr/>
          <p:nvPr/>
        </p:nvSpPr>
        <p:spPr>
          <a:xfrm>
            <a:off x="3369208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5F6A10-6122-1DA8-C105-8707FF704003}"/>
              </a:ext>
            </a:extLst>
          </p:cNvPr>
          <p:cNvSpPr/>
          <p:nvPr/>
        </p:nvSpPr>
        <p:spPr>
          <a:xfrm>
            <a:off x="4527435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48E0BA-554F-6C12-CFDA-CD91034744A9}"/>
              </a:ext>
            </a:extLst>
          </p:cNvPr>
          <p:cNvSpPr/>
          <p:nvPr/>
        </p:nvSpPr>
        <p:spPr>
          <a:xfrm>
            <a:off x="3369209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95B3F7-64D0-4599-F508-2BA7501305F5}"/>
              </a:ext>
            </a:extLst>
          </p:cNvPr>
          <p:cNvSpPr/>
          <p:nvPr/>
        </p:nvSpPr>
        <p:spPr>
          <a:xfrm>
            <a:off x="4527435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8" name="Straight Arrow Connector 36">
            <a:extLst>
              <a:ext uri="{FF2B5EF4-FFF2-40B4-BE49-F238E27FC236}">
                <a16:creationId xmlns:a16="http://schemas.microsoft.com/office/drawing/2014/main" id="{67DB9876-0FBF-B3CF-6011-23304225F759}"/>
              </a:ext>
            </a:extLst>
          </p:cNvPr>
          <p:cNvCxnSpPr>
            <a:cxnSpLocks/>
            <a:stCxn id="7" idx="4"/>
            <a:endCxn id="9" idx="4"/>
          </p:cNvCxnSpPr>
          <p:nvPr/>
        </p:nvCxnSpPr>
        <p:spPr>
          <a:xfrm rot="16200000" flipH="1">
            <a:off x="2827455" y="5594780"/>
            <a:ext cx="12700" cy="145283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BA74ACFB-1DBA-43DF-14DD-2891F40EF21D}"/>
              </a:ext>
            </a:extLst>
          </p:cNvPr>
          <p:cNvCxnSpPr>
            <a:cxnSpLocks/>
            <a:stCxn id="9" idx="4"/>
            <a:endCxn id="10" idx="4"/>
          </p:cNvCxnSpPr>
          <p:nvPr/>
        </p:nvCxnSpPr>
        <p:spPr>
          <a:xfrm rot="16200000" flipH="1">
            <a:off x="4132987" y="5742085"/>
            <a:ext cx="12700" cy="1158227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6">
            <a:extLst>
              <a:ext uri="{FF2B5EF4-FFF2-40B4-BE49-F238E27FC236}">
                <a16:creationId xmlns:a16="http://schemas.microsoft.com/office/drawing/2014/main" id="{4EBD42D5-0B1A-C101-A624-B074E16C7E19}"/>
              </a:ext>
            </a:extLst>
          </p:cNvPr>
          <p:cNvCxnSpPr>
            <a:cxnSpLocks/>
            <a:stCxn id="6" idx="0"/>
            <a:endCxn id="11" idx="0"/>
          </p:cNvCxnSpPr>
          <p:nvPr/>
        </p:nvCxnSpPr>
        <p:spPr>
          <a:xfrm rot="5400000" flipH="1" flipV="1">
            <a:off x="2827230" y="4060785"/>
            <a:ext cx="12700" cy="1453289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00066179-93FD-8AA4-92C0-70411E781BA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4132988" y="4208316"/>
            <a:ext cx="12700" cy="115822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84DE40BA-49DB-8FDE-CFB8-1DD161A6BD68}"/>
              </a:ext>
            </a:extLst>
          </p:cNvPr>
          <p:cNvCxnSpPr>
            <a:cxnSpLocks/>
            <a:stCxn id="11" idx="5"/>
            <a:endCxn id="9" idx="7"/>
          </p:cNvCxnSpPr>
          <p:nvPr/>
        </p:nvCxnSpPr>
        <p:spPr>
          <a:xfrm rot="5400000">
            <a:off x="3232812" y="5554314"/>
            <a:ext cx="903282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>
            <a:extLst>
              <a:ext uri="{FF2B5EF4-FFF2-40B4-BE49-F238E27FC236}">
                <a16:creationId xmlns:a16="http://schemas.microsoft.com/office/drawing/2014/main" id="{B027B3E4-838E-C1D7-094E-6623D8D7A406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 rot="16200000" flipH="1">
            <a:off x="2375588" y="4958248"/>
            <a:ext cx="903282" cy="119213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6">
            <a:extLst>
              <a:ext uri="{FF2B5EF4-FFF2-40B4-BE49-F238E27FC236}">
                <a16:creationId xmlns:a16="http://schemas.microsoft.com/office/drawing/2014/main" id="{9E3B8F02-C6C7-C3B0-AD22-A27FE35D1853}"/>
              </a:ext>
            </a:extLst>
          </p:cNvPr>
          <p:cNvCxnSpPr>
            <a:cxnSpLocks/>
            <a:stCxn id="11" idx="6"/>
            <a:endCxn id="10" idx="0"/>
          </p:cNvCxnSpPr>
          <p:nvPr/>
        </p:nvCxnSpPr>
        <p:spPr>
          <a:xfrm>
            <a:off x="3738540" y="4972095"/>
            <a:ext cx="973561" cy="97977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36">
            <a:extLst>
              <a:ext uri="{FF2B5EF4-FFF2-40B4-BE49-F238E27FC236}">
                <a16:creationId xmlns:a16="http://schemas.microsoft.com/office/drawing/2014/main" id="{AB99E741-1096-337F-4D36-5230A5B836F7}"/>
              </a:ext>
            </a:extLst>
          </p:cNvPr>
          <p:cNvCxnSpPr>
            <a:cxnSpLocks/>
            <a:stCxn id="6" idx="0"/>
            <a:endCxn id="12" idx="0"/>
          </p:cNvCxnSpPr>
          <p:nvPr/>
        </p:nvCxnSpPr>
        <p:spPr>
          <a:xfrm rot="5400000" flipH="1" flipV="1">
            <a:off x="3406343" y="3481672"/>
            <a:ext cx="12700" cy="2611515"/>
          </a:xfrm>
          <a:prstGeom prst="curvedConnector3">
            <a:avLst>
              <a:gd name="adj1" fmla="val 34285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6">
            <a:extLst>
              <a:ext uri="{FF2B5EF4-FFF2-40B4-BE49-F238E27FC236}">
                <a16:creationId xmlns:a16="http://schemas.microsoft.com/office/drawing/2014/main" id="{D402F8AE-71A1-911C-1FAF-767AEF961DD4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285251" y="4972095"/>
            <a:ext cx="2296271" cy="103386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36">
            <a:extLst>
              <a:ext uri="{FF2B5EF4-FFF2-40B4-BE49-F238E27FC236}">
                <a16:creationId xmlns:a16="http://schemas.microsoft.com/office/drawing/2014/main" id="{DB9D449E-A6C0-FD4D-E52E-41F54E4D9270}"/>
              </a:ext>
            </a:extLst>
          </p:cNvPr>
          <p:cNvCxnSpPr>
            <a:cxnSpLocks/>
            <a:stCxn id="7" idx="4"/>
            <a:endCxn id="10" idx="4"/>
          </p:cNvCxnSpPr>
          <p:nvPr/>
        </p:nvCxnSpPr>
        <p:spPr>
          <a:xfrm rot="16200000" flipH="1">
            <a:off x="3406568" y="5015666"/>
            <a:ext cx="12700" cy="2611065"/>
          </a:xfrm>
          <a:prstGeom prst="curvedConnector3">
            <a:avLst>
              <a:gd name="adj1" fmla="val 28285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8AE20A-E1A3-CA66-526B-9FC9DDC9BE86}"/>
              </a:ext>
            </a:extLst>
          </p:cNvPr>
          <p:cNvCxnSpPr>
            <a:cxnSpLocks/>
          </p:cNvCxnSpPr>
          <p:nvPr/>
        </p:nvCxnSpPr>
        <p:spPr>
          <a:xfrm>
            <a:off x="8325205" y="5283701"/>
            <a:ext cx="11079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56B5E34-DE1F-F7F3-711B-BAD9AC8DA3EE}"/>
              </a:ext>
            </a:extLst>
          </p:cNvPr>
          <p:cNvSpPr txBox="1"/>
          <p:nvPr/>
        </p:nvSpPr>
        <p:spPr>
          <a:xfrm>
            <a:off x="9568543" y="5104090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synchronizes-with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D3E309-8FEB-5AA9-8821-085DCC15FF5A}"/>
              </a:ext>
            </a:extLst>
          </p:cNvPr>
          <p:cNvSpPr txBox="1"/>
          <p:nvPr/>
        </p:nvSpPr>
        <p:spPr>
          <a:xfrm>
            <a:off x="9568543" y="5624599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simply happens-before</a:t>
            </a:r>
          </a:p>
        </p:txBody>
      </p:sp>
      <p:cxnSp>
        <p:nvCxnSpPr>
          <p:cNvPr id="76" name="Straight Arrow Connector 36">
            <a:extLst>
              <a:ext uri="{FF2B5EF4-FFF2-40B4-BE49-F238E27FC236}">
                <a16:creationId xmlns:a16="http://schemas.microsoft.com/office/drawing/2014/main" id="{2E7D70C2-4BB3-7843-5FD3-1094E8689265}"/>
              </a:ext>
            </a:extLst>
          </p:cNvPr>
          <p:cNvCxnSpPr>
            <a:cxnSpLocks/>
          </p:cNvCxnSpPr>
          <p:nvPr/>
        </p:nvCxnSpPr>
        <p:spPr>
          <a:xfrm>
            <a:off x="8325205" y="5844190"/>
            <a:ext cx="110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50A3-4329-FA19-8AC3-99A9B522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strongly happens-before (</a:t>
            </a:r>
            <a:r>
              <a:rPr lang="ru-RU" dirty="0"/>
              <a:t>происходит строго до)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63034-38F8-5B7B-5767-F6F4EDA6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Вычисление </a:t>
            </a:r>
            <a:r>
              <a:rPr lang="en-US" dirty="0"/>
              <a:t>A</a:t>
            </a:r>
            <a:r>
              <a:rPr lang="ru-RU" dirty="0"/>
              <a:t> </a:t>
            </a:r>
            <a:r>
              <a:rPr lang="en-US" b="1" dirty="0"/>
              <a:t>strongly happens-before</a:t>
            </a:r>
            <a:r>
              <a:rPr lang="en-US" dirty="0"/>
              <a:t> B </a:t>
            </a:r>
            <a:r>
              <a:rPr lang="ru-RU" dirty="0"/>
              <a:t>в любом из случаев: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  <a:endParaRPr lang="ru-RU" dirty="0"/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</a:t>
            </a:r>
            <a:r>
              <a:rPr lang="ru-RU" dirty="0"/>
              <a:t>, при этом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 – </a:t>
            </a:r>
            <a:r>
              <a:rPr lang="ru-RU" dirty="0"/>
              <a:t>последовательно консистентные атомарные операции (</a:t>
            </a:r>
            <a:r>
              <a:rPr lang="en-US" dirty="0"/>
              <a:t>A </a:t>
            </a:r>
            <a:r>
              <a:rPr lang="en-US" i="1" dirty="0"/>
              <a:t>synchronizes with</a:t>
            </a:r>
            <a:r>
              <a:rPr lang="en-US" dirty="0"/>
              <a:t> B, and both A and B are sequentially consistent atomic operations</a:t>
            </a:r>
            <a:r>
              <a:rPr lang="ru-RU" dirty="0"/>
              <a:t>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</a:t>
            </a:r>
            <a:r>
              <a:rPr lang="en-US" dirty="0"/>
              <a:t>X </a:t>
            </a:r>
            <a:r>
              <a:rPr lang="ru-RU" b="1" dirty="0"/>
              <a:t>упрощённо происходит до</a:t>
            </a:r>
            <a:r>
              <a:rPr lang="ru-RU" dirty="0"/>
              <a:t> </a:t>
            </a:r>
            <a:r>
              <a:rPr lang="en-US" dirty="0"/>
              <a:t>Y</a:t>
            </a:r>
            <a:r>
              <a:rPr lang="ru-RU" dirty="0"/>
              <a:t>, а </a:t>
            </a:r>
            <a:r>
              <a:rPr lang="en-US" dirty="0"/>
              <a:t>Y </a:t>
            </a:r>
            <a:r>
              <a:rPr lang="ru-RU" b="1" dirty="0"/>
              <a:t>упорядоченно перед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is sequenced-before</a:t>
            </a:r>
            <a:r>
              <a:rPr lang="en-US" dirty="0"/>
              <a:t> X, X </a:t>
            </a:r>
            <a:r>
              <a:rPr lang="en-US" i="1" dirty="0"/>
              <a:t>simply happens-before</a:t>
            </a:r>
            <a:r>
              <a:rPr lang="en-US" dirty="0"/>
              <a:t> Y, and Y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происходит строго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ru-RU" b="1" dirty="0"/>
              <a:t>происходит строго д</a:t>
            </a:r>
            <a:r>
              <a:rPr lang="ru-RU" dirty="0"/>
              <a:t>о </a:t>
            </a:r>
            <a:r>
              <a:rPr lang="en-US" dirty="0"/>
              <a:t>B</a:t>
            </a:r>
            <a:r>
              <a:rPr lang="ru-RU" dirty="0"/>
              <a:t> </a:t>
            </a:r>
            <a:r>
              <a:rPr lang="en-US" dirty="0"/>
              <a:t>(A strongly happens-before X, and X strongly happens-before B)</a:t>
            </a:r>
          </a:p>
          <a:p>
            <a:r>
              <a:rPr lang="ru-RU" dirty="0"/>
              <a:t>Если упростить: если </a:t>
            </a:r>
            <a:r>
              <a:rPr lang="en-US" dirty="0"/>
              <a:t>A </a:t>
            </a:r>
            <a:r>
              <a:rPr lang="ru-RU" dirty="0"/>
              <a:t>происходит строго до </a:t>
            </a:r>
            <a:r>
              <a:rPr lang="en-US" dirty="0"/>
              <a:t>B</a:t>
            </a:r>
            <a:r>
              <a:rPr lang="ru-RU" dirty="0"/>
              <a:t>, то в этом будут согласны все потоки (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if A </a:t>
            </a:r>
            <a:r>
              <a:rPr lang="en-US" b="0" i="1" dirty="0">
                <a:solidFill>
                  <a:srgbClr val="000000"/>
                </a:solidFill>
                <a:effectLst/>
                <a:latin typeface="DejaVuSans"/>
              </a:rPr>
              <a:t>strongly happens-before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 B, then A appears to be evaluated before B in all contexts</a:t>
            </a:r>
            <a:r>
              <a:rPr lang="ru-RU" b="0" i="0" dirty="0">
                <a:solidFill>
                  <a:srgbClr val="000000"/>
                </a:solidFill>
                <a:effectLst/>
                <a:latin typeface="DejaVuSans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.</a:t>
            </a:r>
            <a:endParaRPr lang="ru-RU" b="0" i="0" dirty="0">
              <a:solidFill>
                <a:srgbClr val="000000"/>
              </a:solidFill>
              <a:effectLst/>
              <a:latin typeface="DejaVuSans"/>
            </a:endParaRPr>
          </a:p>
          <a:p>
            <a:r>
              <a:rPr lang="ru-RU" dirty="0">
                <a:solidFill>
                  <a:srgbClr val="000000"/>
                </a:solidFill>
                <a:latin typeface="DejaVuSans"/>
              </a:rPr>
              <a:t>Более подробно такой вид согласованности будем рассматривать при изучении атомарных операций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84EF-0DBD-C471-01E3-112649D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Межпоточное</a:t>
            </a:r>
            <a:r>
              <a:rPr lang="ru-RU" dirty="0"/>
              <a:t> отношение </a:t>
            </a:r>
            <a:r>
              <a:rPr lang="en-US" dirty="0"/>
              <a:t>happens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EC65-9357-5C3D-CA83-DF5E2B1C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Вычисление </a:t>
            </a:r>
            <a:r>
              <a:rPr lang="en-US" dirty="0"/>
              <a:t>A </a:t>
            </a:r>
            <a:r>
              <a:rPr lang="ru-RU" b="1" dirty="0"/>
              <a:t>происходит-до</a:t>
            </a:r>
            <a:r>
              <a:rPr lang="ru-RU" dirty="0"/>
              <a:t> вычисления </a:t>
            </a:r>
            <a:r>
              <a:rPr lang="en-US" dirty="0"/>
              <a:t>B </a:t>
            </a:r>
            <a:r>
              <a:rPr lang="ru-RU" dirty="0"/>
              <a:t>другого потока в любом из следующих случаев: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synchronizes-with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по зависимостям</a:t>
            </a:r>
            <a:r>
              <a:rPr lang="ru-RU" dirty="0"/>
              <a:t> до </a:t>
            </a:r>
            <a:r>
              <a:rPr lang="en-US" dirty="0"/>
              <a:t>B (A is </a:t>
            </a:r>
            <a:r>
              <a:rPr lang="en-US" i="1" dirty="0"/>
              <a:t>dependency-ordered</a:t>
            </a:r>
            <a:r>
              <a:rPr lang="en-US" dirty="0"/>
              <a:t> before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некоторым вычислением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synchronizes with some evaluation X, and X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некоторым вычислением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</a:t>
            </a:r>
            <a:r>
              <a:rPr lang="en-US" b="1" dirty="0"/>
              <a:t> </a:t>
            </a:r>
            <a:r>
              <a:rPr lang="ru-RU" b="1" dirty="0"/>
              <a:t>до</a:t>
            </a:r>
            <a:r>
              <a:rPr lang="ru-RU" dirty="0"/>
              <a:t> </a:t>
            </a:r>
            <a:r>
              <a:rPr lang="en-US" dirty="0"/>
              <a:t>B (A synchronizes with some evaluation X, and X </a:t>
            </a:r>
            <a:r>
              <a:rPr lang="en-US" i="1" dirty="0"/>
              <a:t>inter-thread happens</a:t>
            </a:r>
            <a:r>
              <a:rPr lang="ru-RU" i="1" dirty="0"/>
              <a:t>-</a:t>
            </a:r>
            <a:r>
              <a:rPr lang="en-US" i="1" dirty="0"/>
              <a:t>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</a:t>
            </a:r>
            <a:r>
              <a:rPr lang="ru-RU" dirty="0"/>
              <a:t>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 до</a:t>
            </a:r>
            <a:r>
              <a:rPr lang="ru-RU" dirty="0"/>
              <a:t> некоторого вычисления </a:t>
            </a:r>
            <a:r>
              <a:rPr lang="en-US" dirty="0"/>
              <a:t>X</a:t>
            </a:r>
            <a:r>
              <a:rPr lang="ru-RU" dirty="0"/>
              <a:t>, а</a:t>
            </a:r>
            <a:r>
              <a:rPr lang="en-US" dirty="0"/>
              <a:t> X</a:t>
            </a:r>
            <a:r>
              <a:rPr lang="ru-RU" dirty="0"/>
              <a:t>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</a:t>
            </a:r>
            <a:r>
              <a:rPr lang="en-US" b="1" dirty="0"/>
              <a:t> </a:t>
            </a:r>
            <a:r>
              <a:rPr lang="ru-RU" b="1" dirty="0"/>
              <a:t>до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inter-thread happens-before</a:t>
            </a:r>
            <a:r>
              <a:rPr lang="en-US" dirty="0"/>
              <a:t> some evaluation X, and X </a:t>
            </a:r>
            <a:r>
              <a:rPr lang="en-US" i="1" dirty="0"/>
              <a:t>inter-thread happens-before </a:t>
            </a:r>
            <a:r>
              <a:rPr lang="en-US" dirty="0"/>
              <a:t>B)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28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7F56-565F-3DD9-3EEC-51F33908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jthread</a:t>
            </a:r>
            <a:r>
              <a:rPr lang="en-US" dirty="0">
                <a:hlinkClick r:id="rId2"/>
              </a:rPr>
              <a:t>::</a:t>
            </a:r>
            <a:r>
              <a:rPr lang="en-US" dirty="0" err="1">
                <a:hlinkClick r:id="rId2"/>
              </a:rPr>
              <a:t>jthread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0BD7-4390-EAD3-D191-9AB495A3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Creates new </a:t>
            </a: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jthread</a:t>
            </a:r>
            <a:r>
              <a:rPr lang="en-US" dirty="0"/>
              <a:t> object and associates it with a thread of execution</a:t>
            </a:r>
          </a:p>
          <a:p>
            <a:pPr lvl="1"/>
            <a:r>
              <a:rPr lang="ru-RU" dirty="0"/>
              <a:t>Создаёт новый объект </a:t>
            </a:r>
            <a:r>
              <a:rPr lang="en-US" dirty="0" err="1">
                <a:latin typeface="Consolas" panose="020B0609020204030204" pitchFamily="49" charset="0"/>
              </a:rPr>
              <a:t>jthread</a:t>
            </a:r>
            <a:r>
              <a:rPr lang="en-US" dirty="0"/>
              <a:t> </a:t>
            </a:r>
            <a:r>
              <a:rPr lang="ru-RU" dirty="0"/>
              <a:t>и связывает его с потоком исполнения</a:t>
            </a:r>
            <a:endParaRPr lang="en-US" dirty="0"/>
          </a:p>
          <a:p>
            <a:r>
              <a:rPr lang="en-US" dirty="0"/>
              <a:t>The completion of the invocation of the constructor </a:t>
            </a:r>
            <a:r>
              <a:rPr lang="en-US" b="1" dirty="0"/>
              <a:t>synchronizes with</a:t>
            </a:r>
            <a:r>
              <a:rPr lang="en-US" dirty="0"/>
              <a:t> the beginning of the invocation of the copy of </a:t>
            </a:r>
            <a:r>
              <a:rPr lang="en-US" dirty="0">
                <a:latin typeface="Consolas" panose="020B0609020204030204" pitchFamily="49" charset="0"/>
              </a:rPr>
              <a:t>f</a:t>
            </a:r>
            <a:r>
              <a:rPr lang="en-US" dirty="0"/>
              <a:t> on the new thread of execution.</a:t>
            </a:r>
            <a:endParaRPr lang="ru-RU" dirty="0"/>
          </a:p>
          <a:p>
            <a:pPr lvl="1"/>
            <a:r>
              <a:rPr lang="ru-RU" dirty="0"/>
              <a:t>Завершение вызова конструктора </a:t>
            </a:r>
            <a:r>
              <a:rPr lang="ru-RU" b="1" dirty="0"/>
              <a:t>синхронизируется с</a:t>
            </a:r>
            <a:r>
              <a:rPr lang="ru-RU" dirty="0"/>
              <a:t> началом вызова копии </a:t>
            </a:r>
            <a:r>
              <a:rPr lang="en-US" dirty="0"/>
              <a:t>f </a:t>
            </a:r>
            <a:r>
              <a:rPr lang="ru-RU" dirty="0"/>
              <a:t>на новом потоке исполнения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7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930CC-9A27-A214-2B19-5298E977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std::[j]thread::join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D6C8-7EEB-40AF-E604-5B2FD070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Blocks the current thread until the thread identified by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finishes its execution</a:t>
            </a:r>
          </a:p>
          <a:p>
            <a:pPr lvl="1"/>
            <a:r>
              <a:rPr lang="ru-RU" dirty="0"/>
              <a:t>Блокирует текущий поток до завершения потока, связанного с </a:t>
            </a:r>
            <a:r>
              <a:rPr lang="en-US" dirty="0"/>
              <a:t>*this</a:t>
            </a:r>
          </a:p>
          <a:p>
            <a:r>
              <a:rPr lang="en-US" dirty="0"/>
              <a:t>The completion of the thread identified by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</a:t>
            </a:r>
            <a:r>
              <a:rPr lang="en-US" b="1" dirty="0"/>
              <a:t>synchronizes with</a:t>
            </a:r>
            <a:r>
              <a:rPr lang="en-US" dirty="0"/>
              <a:t> the corresponding successful return from </a:t>
            </a:r>
            <a:r>
              <a:rPr lang="en-US" dirty="0">
                <a:latin typeface="Consolas" panose="020B0609020204030204" pitchFamily="49" charset="0"/>
              </a:rPr>
              <a:t>join()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Завершение потока ... </a:t>
            </a:r>
            <a:r>
              <a:rPr lang="ru-RU" b="1" dirty="0"/>
              <a:t>синхронизируется с</a:t>
            </a:r>
            <a:r>
              <a:rPr lang="ru-RU" dirty="0"/>
              <a:t> соответствующим успешным возвратом из метода </a:t>
            </a:r>
            <a:r>
              <a:rPr lang="en-US" dirty="0"/>
              <a:t>join()</a:t>
            </a:r>
          </a:p>
          <a:p>
            <a:r>
              <a:rPr lang="en-US" dirty="0"/>
              <a:t>No synchronization is performed on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itself. Concurrently calling </a:t>
            </a:r>
            <a:r>
              <a:rPr lang="en-US" dirty="0">
                <a:latin typeface="Consolas" panose="020B0609020204030204" pitchFamily="49" charset="0"/>
              </a:rPr>
              <a:t>join()</a:t>
            </a:r>
            <a:r>
              <a:rPr lang="en-US" dirty="0"/>
              <a:t> on the same </a:t>
            </a:r>
            <a:r>
              <a:rPr lang="en-US" dirty="0" err="1"/>
              <a:t>jthread</a:t>
            </a:r>
            <a:r>
              <a:rPr lang="en-US" dirty="0"/>
              <a:t> object from multiple threads constitutes a data race that results in </a:t>
            </a:r>
            <a:r>
              <a:rPr lang="en-US" b="1" dirty="0"/>
              <a:t>undefined behavior</a:t>
            </a:r>
            <a:r>
              <a:rPr lang="en-US" dirty="0"/>
              <a:t>.</a:t>
            </a:r>
            <a:endParaRPr lang="ru-RU" dirty="0"/>
          </a:p>
          <a:p>
            <a:pPr lvl="1"/>
            <a:r>
              <a:rPr lang="ru-RU" dirty="0"/>
              <a:t>Вызов </a:t>
            </a:r>
            <a:r>
              <a:rPr lang="en-US" dirty="0"/>
              <a:t>join</a:t>
            </a:r>
            <a:r>
              <a:rPr lang="ru-RU" dirty="0"/>
              <a:t> у одного объекта в нескольких потоках вызывает неопределенное поведение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3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1C247-9699-DA11-B1F6-3F2BAECA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AA7C09-36B1-FFC1-F319-AEA38EF0E773}"/>
              </a:ext>
            </a:extLst>
          </p:cNvPr>
          <p:cNvCxnSpPr>
            <a:cxnSpLocks/>
          </p:cNvCxnSpPr>
          <p:nvPr/>
        </p:nvCxnSpPr>
        <p:spPr>
          <a:xfrm>
            <a:off x="939452" y="1862891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0B216F-9DD8-8590-9715-636693BDCFC4}"/>
              </a:ext>
            </a:extLst>
          </p:cNvPr>
          <p:cNvCxnSpPr>
            <a:cxnSpLocks/>
          </p:cNvCxnSpPr>
          <p:nvPr/>
        </p:nvCxnSpPr>
        <p:spPr>
          <a:xfrm>
            <a:off x="939452" y="3234158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43F22-24B9-B303-C304-01C6F2CD89B9}"/>
              </a:ext>
            </a:extLst>
          </p:cNvPr>
          <p:cNvSpPr txBox="1"/>
          <p:nvPr/>
        </p:nvSpPr>
        <p:spPr>
          <a:xfrm>
            <a:off x="8279704" y="1648217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</a:t>
            </a:r>
            <a:r>
              <a:rPr lang="en-US" dirty="0"/>
              <a:t> 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EB986-DD66-4C7A-25E3-33905CA25E40}"/>
              </a:ext>
            </a:extLst>
          </p:cNvPr>
          <p:cNvSpPr txBox="1"/>
          <p:nvPr/>
        </p:nvSpPr>
        <p:spPr>
          <a:xfrm>
            <a:off x="8279704" y="2989060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</a:t>
            </a:r>
            <a:r>
              <a:rPr lang="en-US" dirty="0"/>
              <a:t>t1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65FB9C-978F-F47E-15CF-AC8DB71D118C}"/>
              </a:ext>
            </a:extLst>
          </p:cNvPr>
          <p:cNvSpPr/>
          <p:nvPr/>
        </p:nvSpPr>
        <p:spPr>
          <a:xfrm>
            <a:off x="1922158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C40FB-8538-50AB-38C9-7E74E2457BC3}"/>
              </a:ext>
            </a:extLst>
          </p:cNvPr>
          <p:cNvSpPr/>
          <p:nvPr/>
        </p:nvSpPr>
        <p:spPr>
          <a:xfrm>
            <a:off x="1922608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BF81A4-FBEA-A921-75EC-ABCCA45E737F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2106824" y="2047557"/>
            <a:ext cx="450" cy="10019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20069C-1AF2-4EB9-387B-C376AE1F42E9}"/>
              </a:ext>
            </a:extLst>
          </p:cNvPr>
          <p:cNvSpPr txBox="1"/>
          <p:nvPr/>
        </p:nvSpPr>
        <p:spPr>
          <a:xfrm>
            <a:off x="838200" y="3764845"/>
            <a:ext cx="102003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A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21F1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C</a:t>
            </a:r>
            <a:endParaRPr lang="ru-RU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4FB6E2-5377-A2B4-F5C6-725BC110C626}"/>
              </a:ext>
            </a:extLst>
          </p:cNvPr>
          <p:cNvSpPr/>
          <p:nvPr/>
        </p:nvSpPr>
        <p:spPr>
          <a:xfrm>
            <a:off x="3406583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1F4B1D-5228-74F1-0A09-87063BD3F680}"/>
              </a:ext>
            </a:extLst>
          </p:cNvPr>
          <p:cNvSpPr/>
          <p:nvPr/>
        </p:nvSpPr>
        <p:spPr>
          <a:xfrm>
            <a:off x="4533673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F77CA8-2EF0-8782-E274-3342728CC20F}"/>
              </a:ext>
            </a:extLst>
          </p:cNvPr>
          <p:cNvSpPr/>
          <p:nvPr/>
        </p:nvSpPr>
        <p:spPr>
          <a:xfrm>
            <a:off x="3375447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B8246-CA93-3A03-1305-76D80AAFFD85}"/>
              </a:ext>
            </a:extLst>
          </p:cNvPr>
          <p:cNvSpPr/>
          <p:nvPr/>
        </p:nvSpPr>
        <p:spPr>
          <a:xfrm>
            <a:off x="4483732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68D03E-89AB-4249-E96A-E95E579FF89D}"/>
              </a:ext>
            </a:extLst>
          </p:cNvPr>
          <p:cNvCxnSpPr>
            <a:cxnSpLocks/>
            <a:stCxn id="12" idx="0"/>
            <a:endCxn id="15" idx="4"/>
          </p:cNvCxnSpPr>
          <p:nvPr/>
        </p:nvCxnSpPr>
        <p:spPr>
          <a:xfrm flipH="1" flipV="1">
            <a:off x="4668398" y="2047557"/>
            <a:ext cx="49941" cy="10019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4DC28FB-3235-8BF2-5020-91F96ABCCCF4}"/>
              </a:ext>
            </a:extLst>
          </p:cNvPr>
          <p:cNvSpPr/>
          <p:nvPr/>
        </p:nvSpPr>
        <p:spPr>
          <a:xfrm>
            <a:off x="5880864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904A35-8C9D-5CAB-5B88-0A9A7C2926EB}"/>
              </a:ext>
            </a:extLst>
          </p:cNvPr>
          <p:cNvCxnSpPr>
            <a:cxnSpLocks/>
            <a:stCxn id="10" idx="6"/>
            <a:endCxn id="11" idx="6"/>
          </p:cNvCxnSpPr>
          <p:nvPr/>
        </p:nvCxnSpPr>
        <p:spPr>
          <a:xfrm>
            <a:off x="2291489" y="1862892"/>
            <a:ext cx="450" cy="1371267"/>
          </a:xfrm>
          <a:prstGeom prst="curvedConnector3">
            <a:avLst>
              <a:gd name="adj1" fmla="val 509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6">
            <a:extLst>
              <a:ext uri="{FF2B5EF4-FFF2-40B4-BE49-F238E27FC236}">
                <a16:creationId xmlns:a16="http://schemas.microsoft.com/office/drawing/2014/main" id="{9871393F-9028-5B6E-D8F4-BD9E7F20FD66}"/>
              </a:ext>
            </a:extLst>
          </p:cNvPr>
          <p:cNvCxnSpPr>
            <a:cxnSpLocks/>
            <a:stCxn id="12" idx="6"/>
            <a:endCxn id="33" idx="6"/>
          </p:cNvCxnSpPr>
          <p:nvPr/>
        </p:nvCxnSpPr>
        <p:spPr>
          <a:xfrm flipV="1">
            <a:off x="4903004" y="1862892"/>
            <a:ext cx="1347191" cy="1371267"/>
          </a:xfrm>
          <a:prstGeom prst="curvedConnector3">
            <a:avLst>
              <a:gd name="adj1" fmla="val 1169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6">
            <a:extLst>
              <a:ext uri="{FF2B5EF4-FFF2-40B4-BE49-F238E27FC236}">
                <a16:creationId xmlns:a16="http://schemas.microsoft.com/office/drawing/2014/main" id="{7FDBEA0E-C0CF-38F0-E6A8-57D2A38F32AD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rot="10800000">
            <a:off x="4483733" y="1862893"/>
            <a:ext cx="49941" cy="1371267"/>
          </a:xfrm>
          <a:prstGeom prst="curvedConnector3">
            <a:avLst>
              <a:gd name="adj1" fmla="val 5577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6">
            <a:extLst>
              <a:ext uri="{FF2B5EF4-FFF2-40B4-BE49-F238E27FC236}">
                <a16:creationId xmlns:a16="http://schemas.microsoft.com/office/drawing/2014/main" id="{3F5C3B07-BCF9-F0B4-5264-31D645A9D5BE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2291489" y="1862892"/>
            <a:ext cx="1169181" cy="124068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2F57309-A218-BC66-26EE-2E849B720E91}"/>
              </a:ext>
            </a:extLst>
          </p:cNvPr>
          <p:cNvCxnSpPr>
            <a:cxnSpLocks/>
          </p:cNvCxnSpPr>
          <p:nvPr/>
        </p:nvCxnSpPr>
        <p:spPr>
          <a:xfrm>
            <a:off x="7171767" y="4140182"/>
            <a:ext cx="11079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D7B5394-55CE-6D6C-9762-6C09E00F35C3}"/>
              </a:ext>
            </a:extLst>
          </p:cNvPr>
          <p:cNvSpPr txBox="1"/>
          <p:nvPr/>
        </p:nvSpPr>
        <p:spPr>
          <a:xfrm>
            <a:off x="8415105" y="3960571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synchronizes-with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F52358-8946-1C6D-CE79-A8263A5848BC}"/>
              </a:ext>
            </a:extLst>
          </p:cNvPr>
          <p:cNvSpPr txBox="1"/>
          <p:nvPr/>
        </p:nvSpPr>
        <p:spPr>
          <a:xfrm>
            <a:off x="8415105" y="4481080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happens-before</a:t>
            </a:r>
          </a:p>
        </p:txBody>
      </p:sp>
      <p:cxnSp>
        <p:nvCxnSpPr>
          <p:cNvPr id="57" name="Straight Arrow Connector 36">
            <a:extLst>
              <a:ext uri="{FF2B5EF4-FFF2-40B4-BE49-F238E27FC236}">
                <a16:creationId xmlns:a16="http://schemas.microsoft.com/office/drawing/2014/main" id="{47E471F4-C0E9-EB72-ECDA-8C657B0D9C89}"/>
              </a:ext>
            </a:extLst>
          </p:cNvPr>
          <p:cNvCxnSpPr>
            <a:cxnSpLocks/>
          </p:cNvCxnSpPr>
          <p:nvPr/>
        </p:nvCxnSpPr>
        <p:spPr>
          <a:xfrm>
            <a:off x="7171767" y="4700671"/>
            <a:ext cx="110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6">
            <a:extLst>
              <a:ext uri="{FF2B5EF4-FFF2-40B4-BE49-F238E27FC236}">
                <a16:creationId xmlns:a16="http://schemas.microsoft.com/office/drawing/2014/main" id="{5A33249A-8779-4F79-C0A4-CD4DC1A8B7C3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833468" y="951582"/>
            <a:ext cx="12700" cy="1453289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36">
            <a:extLst>
              <a:ext uri="{FF2B5EF4-FFF2-40B4-BE49-F238E27FC236}">
                <a16:creationId xmlns:a16="http://schemas.microsoft.com/office/drawing/2014/main" id="{8F73D84C-EA59-AE8D-5F7F-1FA64530185A}"/>
              </a:ext>
            </a:extLst>
          </p:cNvPr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4114255" y="1124084"/>
            <a:ext cx="12700" cy="110828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36">
            <a:extLst>
              <a:ext uri="{FF2B5EF4-FFF2-40B4-BE49-F238E27FC236}">
                <a16:creationId xmlns:a16="http://schemas.microsoft.com/office/drawing/2014/main" id="{9A6662AE-E428-91FB-E87C-BC998BEA9FDB}"/>
              </a:ext>
            </a:extLst>
          </p:cNvPr>
          <p:cNvCxnSpPr>
            <a:cxnSpLocks/>
            <a:stCxn id="15" idx="0"/>
            <a:endCxn id="33" idx="0"/>
          </p:cNvCxnSpPr>
          <p:nvPr/>
        </p:nvCxnSpPr>
        <p:spPr>
          <a:xfrm rot="5400000" flipH="1" flipV="1">
            <a:off x="5366964" y="979660"/>
            <a:ext cx="12700" cy="139713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36">
            <a:extLst>
              <a:ext uri="{FF2B5EF4-FFF2-40B4-BE49-F238E27FC236}">
                <a16:creationId xmlns:a16="http://schemas.microsoft.com/office/drawing/2014/main" id="{BA6A7E37-587B-828D-1F1E-E98BF5C1A526}"/>
              </a:ext>
            </a:extLst>
          </p:cNvPr>
          <p:cNvCxnSpPr>
            <a:cxnSpLocks/>
            <a:stCxn id="11" idx="4"/>
            <a:endCxn id="5" idx="4"/>
          </p:cNvCxnSpPr>
          <p:nvPr/>
        </p:nvCxnSpPr>
        <p:spPr>
          <a:xfrm rot="16200000" flipH="1">
            <a:off x="2849261" y="2676836"/>
            <a:ext cx="12700" cy="148397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36">
            <a:extLst>
              <a:ext uri="{FF2B5EF4-FFF2-40B4-BE49-F238E27FC236}">
                <a16:creationId xmlns:a16="http://schemas.microsoft.com/office/drawing/2014/main" id="{36E78D29-2E28-769A-96F8-FFDF82A3922A}"/>
              </a:ext>
            </a:extLst>
          </p:cNvPr>
          <p:cNvCxnSpPr>
            <a:cxnSpLocks/>
            <a:stCxn id="5" idx="4"/>
            <a:endCxn id="12" idx="4"/>
          </p:cNvCxnSpPr>
          <p:nvPr/>
        </p:nvCxnSpPr>
        <p:spPr>
          <a:xfrm rot="16200000" flipH="1">
            <a:off x="4154794" y="2855279"/>
            <a:ext cx="12700" cy="112709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65BC4-C0F6-D351-348B-7C873CA4AFA9}"/>
              </a:ext>
            </a:extLst>
          </p:cNvPr>
          <p:cNvSpPr/>
          <p:nvPr/>
        </p:nvSpPr>
        <p:spPr>
          <a:xfrm>
            <a:off x="6498771" y="5508170"/>
            <a:ext cx="3701143" cy="939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Возможный вывод программы:</a:t>
            </a:r>
          </a:p>
          <a:p>
            <a:r>
              <a:rPr lang="ru-RU" dirty="0"/>
              <a:t>123</a:t>
            </a:r>
          </a:p>
          <a:p>
            <a:r>
              <a:rPr lang="ru-RU" dirty="0"/>
              <a:t>213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333-D33A-2FB7-1ED4-D079056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Переносим ожидание завершения потока </a:t>
            </a:r>
            <a:r>
              <a:rPr lang="en-US" dirty="0"/>
              <a:t>t1 </a:t>
            </a:r>
            <a:r>
              <a:rPr lang="ru-RU" dirty="0"/>
              <a:t>до запуска потока </a:t>
            </a:r>
            <a:r>
              <a:rPr lang="en-US" dirty="0"/>
              <a:t>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3CAB2-E1BF-4805-D821-AA1E21D88EE4}"/>
              </a:ext>
            </a:extLst>
          </p:cNvPr>
          <p:cNvSpPr txBox="1"/>
          <p:nvPr/>
        </p:nvSpPr>
        <p:spPr>
          <a:xfrm>
            <a:off x="838200" y="1779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[&amp;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++counter;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t1.join() happens-before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происходит до) запуска потока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[&amp;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--counter;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t2.join() happens-before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происходит до) чтения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counter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counter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5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74F8-2D5C-97D1-A7F0-CF67EE56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какими операциями есть отношение </a:t>
            </a:r>
            <a:r>
              <a:rPr lang="en-US" dirty="0"/>
              <a:t>happens-before?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CF25C-CB9B-5CF3-F6F7-B9B9C5CC0323}"/>
              </a:ext>
            </a:extLst>
          </p:cNvPr>
          <p:cNvSpPr txBox="1"/>
          <p:nvPr/>
        </p:nvSpPr>
        <p:spPr>
          <a:xfrm>
            <a:off x="838199" y="1690688"/>
            <a:ext cx="105155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2ED12E-6898-1DAD-8AE2-3D0555718D14}"/>
              </a:ext>
            </a:extLst>
          </p:cNvPr>
          <p:cNvSpPr/>
          <p:nvPr/>
        </p:nvSpPr>
        <p:spPr>
          <a:xfrm>
            <a:off x="8734357" y="1795770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6EF439-CBFB-CADB-CC00-4914F3D79177}"/>
              </a:ext>
            </a:extLst>
          </p:cNvPr>
          <p:cNvSpPr/>
          <p:nvPr/>
        </p:nvSpPr>
        <p:spPr>
          <a:xfrm>
            <a:off x="7790961" y="2699264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5226E7-EA27-6F9A-FF05-F3BE3C1E3A11}"/>
              </a:ext>
            </a:extLst>
          </p:cNvPr>
          <p:cNvSpPr/>
          <p:nvPr/>
        </p:nvSpPr>
        <p:spPr>
          <a:xfrm>
            <a:off x="9768807" y="2643662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6C2453-0216-B11D-BA49-A1FACD8560BA}"/>
              </a:ext>
            </a:extLst>
          </p:cNvPr>
          <p:cNvSpPr/>
          <p:nvPr/>
        </p:nvSpPr>
        <p:spPr>
          <a:xfrm>
            <a:off x="10568829" y="3382020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A56F85-9301-0D1B-BAB6-276B3CA8955A}"/>
              </a:ext>
            </a:extLst>
          </p:cNvPr>
          <p:cNvSpPr/>
          <p:nvPr/>
        </p:nvSpPr>
        <p:spPr>
          <a:xfrm>
            <a:off x="8719613" y="3409482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F2E05C-F298-EBBE-C0C5-975C7FC9F0AA}"/>
              </a:ext>
            </a:extLst>
          </p:cNvPr>
          <p:cNvSpPr/>
          <p:nvPr/>
        </p:nvSpPr>
        <p:spPr>
          <a:xfrm>
            <a:off x="8883471" y="4614447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E97598-B5AC-7BD2-6288-98D7CA19725B}"/>
              </a:ext>
            </a:extLst>
          </p:cNvPr>
          <p:cNvSpPr/>
          <p:nvPr/>
        </p:nvSpPr>
        <p:spPr>
          <a:xfrm>
            <a:off x="10319105" y="6214031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49B84B-7795-62EF-4EBF-0773D99C1C64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9129947" y="2191360"/>
            <a:ext cx="706733" cy="520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69D7AF-81D2-2D89-A5E4-C6069D753675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9115203" y="3039252"/>
            <a:ext cx="721477" cy="438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436A077-EBF9-1205-E90B-66AF757099BE}"/>
              </a:ext>
            </a:extLst>
          </p:cNvPr>
          <p:cNvSpPr/>
          <p:nvPr/>
        </p:nvSpPr>
        <p:spPr>
          <a:xfrm>
            <a:off x="11342484" y="4450588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7AD82-8CB4-8038-5249-BF3A5000B3A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8186551" y="2191360"/>
            <a:ext cx="615679" cy="575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2D9DB6-D354-06A5-DABC-85B72B1E3202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0164397" y="3039252"/>
            <a:ext cx="472305" cy="410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051198-BB39-73E8-FF75-1E9ED99AF8E0}"/>
              </a:ext>
            </a:extLst>
          </p:cNvPr>
          <p:cNvCxnSpPr>
            <a:cxnSpLocks/>
            <a:stCxn id="57" idx="5"/>
            <a:endCxn id="12" idx="1"/>
          </p:cNvCxnSpPr>
          <p:nvPr/>
        </p:nvCxnSpPr>
        <p:spPr>
          <a:xfrm>
            <a:off x="8393394" y="4452830"/>
            <a:ext cx="557950" cy="229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4668DBC-F5E3-80B7-5737-DB3CD5B49616}"/>
              </a:ext>
            </a:extLst>
          </p:cNvPr>
          <p:cNvSpPr/>
          <p:nvPr/>
        </p:nvSpPr>
        <p:spPr>
          <a:xfrm>
            <a:off x="7997804" y="4057240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6A52C5-A708-A309-AD46-E52A585D1CC5}"/>
              </a:ext>
            </a:extLst>
          </p:cNvPr>
          <p:cNvCxnSpPr>
            <a:cxnSpLocks/>
            <a:stCxn id="11" idx="3"/>
            <a:endCxn id="57" idx="7"/>
          </p:cNvCxnSpPr>
          <p:nvPr/>
        </p:nvCxnSpPr>
        <p:spPr>
          <a:xfrm flipH="1">
            <a:off x="8393394" y="3805072"/>
            <a:ext cx="394092" cy="320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AAE0AF-B1F1-43E8-0467-85E316CC8D60}"/>
              </a:ext>
            </a:extLst>
          </p:cNvPr>
          <p:cNvCxnSpPr>
            <a:cxnSpLocks/>
            <a:stCxn id="8" idx="4"/>
            <a:endCxn id="57" idx="1"/>
          </p:cNvCxnSpPr>
          <p:nvPr/>
        </p:nvCxnSpPr>
        <p:spPr>
          <a:xfrm>
            <a:off x="8022693" y="3162727"/>
            <a:ext cx="42984" cy="9623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34C2157-9456-E32B-1E37-C62901298336}"/>
              </a:ext>
            </a:extLst>
          </p:cNvPr>
          <p:cNvSpPr/>
          <p:nvPr/>
        </p:nvSpPr>
        <p:spPr>
          <a:xfrm>
            <a:off x="10087373" y="4603659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2672A7C-B313-DB40-4A04-383B05EB9440}"/>
              </a:ext>
            </a:extLst>
          </p:cNvPr>
          <p:cNvCxnSpPr>
            <a:cxnSpLocks/>
            <a:stCxn id="10" idx="4"/>
            <a:endCxn id="78" idx="7"/>
          </p:cNvCxnSpPr>
          <p:nvPr/>
        </p:nvCxnSpPr>
        <p:spPr>
          <a:xfrm flipH="1">
            <a:off x="10482963" y="3845483"/>
            <a:ext cx="317598" cy="826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251F166-214F-873A-4E3D-4A6E23F80E91}"/>
              </a:ext>
            </a:extLst>
          </p:cNvPr>
          <p:cNvCxnSpPr>
            <a:cxnSpLocks/>
            <a:stCxn id="12" idx="6"/>
            <a:endCxn id="78" idx="2"/>
          </p:cNvCxnSpPr>
          <p:nvPr/>
        </p:nvCxnSpPr>
        <p:spPr>
          <a:xfrm flipV="1">
            <a:off x="9346934" y="4835391"/>
            <a:ext cx="740439" cy="10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1149E3B4-1E17-DCEA-0BDE-B18F1A5213AE}"/>
              </a:ext>
            </a:extLst>
          </p:cNvPr>
          <p:cNvSpPr/>
          <p:nvPr/>
        </p:nvSpPr>
        <p:spPr>
          <a:xfrm>
            <a:off x="10954202" y="5381745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9D07173-7CD3-7F10-369C-8E819EAF4D8C}"/>
              </a:ext>
            </a:extLst>
          </p:cNvPr>
          <p:cNvCxnSpPr>
            <a:cxnSpLocks/>
            <a:stCxn id="32" idx="3"/>
            <a:endCxn id="102" idx="0"/>
          </p:cNvCxnSpPr>
          <p:nvPr/>
        </p:nvCxnSpPr>
        <p:spPr>
          <a:xfrm flipH="1">
            <a:off x="11185934" y="4846178"/>
            <a:ext cx="224423" cy="535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554D611-49E3-F6E1-F257-80846944D8F3}"/>
              </a:ext>
            </a:extLst>
          </p:cNvPr>
          <p:cNvCxnSpPr>
            <a:cxnSpLocks/>
            <a:stCxn id="78" idx="5"/>
            <a:endCxn id="102" idx="1"/>
          </p:cNvCxnSpPr>
          <p:nvPr/>
        </p:nvCxnSpPr>
        <p:spPr>
          <a:xfrm>
            <a:off x="10482963" y="4999249"/>
            <a:ext cx="539112" cy="4503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DE167E-460B-CC01-3F11-F315DC2E3BA5}"/>
              </a:ext>
            </a:extLst>
          </p:cNvPr>
          <p:cNvCxnSpPr>
            <a:cxnSpLocks/>
            <a:stCxn id="102" idx="3"/>
            <a:endCxn id="13" idx="7"/>
          </p:cNvCxnSpPr>
          <p:nvPr/>
        </p:nvCxnSpPr>
        <p:spPr>
          <a:xfrm flipH="1">
            <a:off x="10714695" y="5777335"/>
            <a:ext cx="307380" cy="504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9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92C4-9A15-CA57-DD0A-28B3DA6B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результат выведет программа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CA81F-3084-553F-C84C-6BE9D2B99D79}"/>
              </a:ext>
            </a:extLst>
          </p:cNvPr>
          <p:cNvSpPr txBox="1"/>
          <p:nvPr/>
        </p:nvSpPr>
        <p:spPr>
          <a:xfrm>
            <a:off x="838200" y="1779687"/>
            <a:ext cx="541511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B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value +=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D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F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G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value *=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H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I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value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49387-7C9E-9A28-D00B-DB08D6F9D4C3}"/>
              </a:ext>
            </a:extLst>
          </p:cNvPr>
          <p:cNvCxnSpPr/>
          <p:nvPr/>
        </p:nvCxnSpPr>
        <p:spPr>
          <a:xfrm>
            <a:off x="7347131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EA7693-5147-313C-31F5-204534641548}"/>
              </a:ext>
            </a:extLst>
          </p:cNvPr>
          <p:cNvCxnSpPr/>
          <p:nvPr/>
        </p:nvCxnSpPr>
        <p:spPr>
          <a:xfrm>
            <a:off x="8603178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9C08D28-1A93-4418-F121-2001E26DD851}"/>
              </a:ext>
            </a:extLst>
          </p:cNvPr>
          <p:cNvSpPr/>
          <p:nvPr/>
        </p:nvSpPr>
        <p:spPr>
          <a:xfrm>
            <a:off x="7167131" y="187765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5BA275-7930-C6D4-3619-9EE5B1EA11BE}"/>
              </a:ext>
            </a:extLst>
          </p:cNvPr>
          <p:cNvCxnSpPr/>
          <p:nvPr/>
        </p:nvCxnSpPr>
        <p:spPr>
          <a:xfrm>
            <a:off x="10200921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523FF52-03CE-268D-7F45-3A76FE588DD9}"/>
              </a:ext>
            </a:extLst>
          </p:cNvPr>
          <p:cNvSpPr/>
          <p:nvPr/>
        </p:nvSpPr>
        <p:spPr>
          <a:xfrm>
            <a:off x="7167131" y="265625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070C0-82AF-161B-AF8B-6405B28CFB4A}"/>
              </a:ext>
            </a:extLst>
          </p:cNvPr>
          <p:cNvSpPr/>
          <p:nvPr/>
        </p:nvSpPr>
        <p:spPr>
          <a:xfrm>
            <a:off x="7167131" y="343484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DD71F9-A4B5-B7C6-A2CC-55E072167474}"/>
              </a:ext>
            </a:extLst>
          </p:cNvPr>
          <p:cNvSpPr/>
          <p:nvPr/>
        </p:nvSpPr>
        <p:spPr>
          <a:xfrm>
            <a:off x="7167131" y="421343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D5EE0A-A440-1058-4325-B957B62F9394}"/>
              </a:ext>
            </a:extLst>
          </p:cNvPr>
          <p:cNvSpPr/>
          <p:nvPr/>
        </p:nvSpPr>
        <p:spPr>
          <a:xfrm>
            <a:off x="7167131" y="499203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F04725-05F7-D4F3-F93F-FE24340B5B32}"/>
              </a:ext>
            </a:extLst>
          </p:cNvPr>
          <p:cNvSpPr/>
          <p:nvPr/>
        </p:nvSpPr>
        <p:spPr>
          <a:xfrm>
            <a:off x="8423178" y="187765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F26F1A-8150-63DB-13CB-5E011C1164A6}"/>
              </a:ext>
            </a:extLst>
          </p:cNvPr>
          <p:cNvSpPr/>
          <p:nvPr/>
        </p:nvSpPr>
        <p:spPr>
          <a:xfrm>
            <a:off x="8423178" y="3161359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0B80C2-8A18-EF27-6661-E48E088EFCF1}"/>
              </a:ext>
            </a:extLst>
          </p:cNvPr>
          <p:cNvSpPr/>
          <p:nvPr/>
        </p:nvSpPr>
        <p:spPr>
          <a:xfrm>
            <a:off x="8423178" y="385981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BABB24-C0C5-28E2-A09D-B06D182FE6C3}"/>
              </a:ext>
            </a:extLst>
          </p:cNvPr>
          <p:cNvSpPr/>
          <p:nvPr/>
        </p:nvSpPr>
        <p:spPr>
          <a:xfrm>
            <a:off x="10039224" y="187765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9D090-8831-F459-80DF-585153A53D7B}"/>
              </a:ext>
            </a:extLst>
          </p:cNvPr>
          <p:cNvSpPr/>
          <p:nvPr/>
        </p:nvSpPr>
        <p:spPr>
          <a:xfrm>
            <a:off x="10039224" y="2772062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5946EF-2022-DF49-75CE-798BFBADAC17}"/>
              </a:ext>
            </a:extLst>
          </p:cNvPr>
          <p:cNvSpPr/>
          <p:nvPr/>
        </p:nvSpPr>
        <p:spPr>
          <a:xfrm>
            <a:off x="10039224" y="361484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161E11-9629-AF9E-61AE-F05956CF3951}"/>
              </a:ext>
            </a:extLst>
          </p:cNvPr>
          <p:cNvCxnSpPr>
            <a:cxnSpLocks/>
            <a:stCxn id="11" idx="7"/>
            <a:endCxn id="15" idx="3"/>
          </p:cNvCxnSpPr>
          <p:nvPr/>
        </p:nvCxnSpPr>
        <p:spPr>
          <a:xfrm flipV="1">
            <a:off x="7474410" y="2184937"/>
            <a:ext cx="1001489" cy="5240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5A8552-34DC-A35A-3586-C17EB67B15AA}"/>
              </a:ext>
            </a:extLst>
          </p:cNvPr>
          <p:cNvCxnSpPr>
            <a:cxnSpLocks/>
            <a:stCxn id="12" idx="7"/>
            <a:endCxn id="18" idx="3"/>
          </p:cNvCxnSpPr>
          <p:nvPr/>
        </p:nvCxnSpPr>
        <p:spPr>
          <a:xfrm flipV="1">
            <a:off x="7474410" y="2184937"/>
            <a:ext cx="2617535" cy="13026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75055D7-6203-254D-87AB-EB407C641238}"/>
              </a:ext>
            </a:extLst>
          </p:cNvPr>
          <p:cNvSpPr/>
          <p:nvPr/>
        </p:nvSpPr>
        <p:spPr>
          <a:xfrm>
            <a:off x="10020921" y="4382462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F76B06-B35B-9A9B-4760-353486842A8B}"/>
              </a:ext>
            </a:extLst>
          </p:cNvPr>
          <p:cNvCxnSpPr>
            <a:cxnSpLocks/>
            <a:stCxn id="35" idx="2"/>
            <a:endCxn id="13" idx="6"/>
          </p:cNvCxnSpPr>
          <p:nvPr/>
        </p:nvCxnSpPr>
        <p:spPr>
          <a:xfrm flipH="1" flipV="1">
            <a:off x="7527131" y="4393437"/>
            <a:ext cx="2493790" cy="1690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872A9A-8D86-DA23-D500-3B28D1044DA8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730457" y="3079341"/>
            <a:ext cx="1361488" cy="8331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A67BA4-805A-9E08-0309-EFF5E641CEF4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 rot="16200000" flipH="1">
            <a:off x="7460583" y="2198763"/>
            <a:ext cx="1029143" cy="100148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4">
            <a:extLst>
              <a:ext uri="{FF2B5EF4-FFF2-40B4-BE49-F238E27FC236}">
                <a16:creationId xmlns:a16="http://schemas.microsoft.com/office/drawing/2014/main" id="{D0775ED2-7025-8F40-C3E4-52E35D705424}"/>
              </a:ext>
            </a:extLst>
          </p:cNvPr>
          <p:cNvCxnSpPr>
            <a:cxnSpLocks/>
            <a:stCxn id="16" idx="5"/>
            <a:endCxn id="20" idx="2"/>
          </p:cNvCxnSpPr>
          <p:nvPr/>
        </p:nvCxnSpPr>
        <p:spPr>
          <a:xfrm rot="16200000" flipH="1">
            <a:off x="9221737" y="2977357"/>
            <a:ext cx="326206" cy="13087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4">
            <a:extLst>
              <a:ext uri="{FF2B5EF4-FFF2-40B4-BE49-F238E27FC236}">
                <a16:creationId xmlns:a16="http://schemas.microsoft.com/office/drawing/2014/main" id="{2DC270F5-F47D-C673-7591-FB1AE0B7FDC6}"/>
              </a:ext>
            </a:extLst>
          </p:cNvPr>
          <p:cNvCxnSpPr>
            <a:cxnSpLocks/>
            <a:stCxn id="20" idx="3"/>
            <a:endCxn id="14" idx="7"/>
          </p:cNvCxnSpPr>
          <p:nvPr/>
        </p:nvCxnSpPr>
        <p:spPr>
          <a:xfrm rot="5400000">
            <a:off x="8221864" y="3174670"/>
            <a:ext cx="1122628" cy="26175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0C58E45-148E-C1EA-92C0-F4A699860527}"/>
              </a:ext>
            </a:extLst>
          </p:cNvPr>
          <p:cNvSpPr/>
          <p:nvPr/>
        </p:nvSpPr>
        <p:spPr>
          <a:xfrm>
            <a:off x="8958943" y="5812971"/>
            <a:ext cx="2068285" cy="679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Результат: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5" grpId="0" animBg="1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5485-507C-C228-B006-BB785CC9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результат выведет программа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0D4C-A354-99B4-AB7A-66EED08998F5}"/>
              </a:ext>
            </a:extLst>
          </p:cNvPr>
          <p:cNvSpPr txBox="1"/>
          <p:nvPr/>
        </p:nvSpPr>
        <p:spPr>
          <a:xfrm>
            <a:off x="1" y="1690687"/>
            <a:ext cx="6096000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value = 1; // A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B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 += 1; // C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D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F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std::</a:t>
            </a:r>
            <a:r>
              <a:rPr lang="en-US" sz="17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t3{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G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  std::</a:t>
            </a:r>
            <a:r>
              <a:rPr lang="en-US" sz="17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4531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sleep_for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1s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H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value *= 3; // I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J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};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K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74531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join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L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 = value * value; // M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N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O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7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&lt;&lt; value &lt;&lt; "\n"; // Q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R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406F9B-D76F-FDF7-514A-85DF1F1E0393}"/>
              </a:ext>
            </a:extLst>
          </p:cNvPr>
          <p:cNvCxnSpPr>
            <a:cxnSpLocks/>
          </p:cNvCxnSpPr>
          <p:nvPr/>
        </p:nvCxnSpPr>
        <p:spPr>
          <a:xfrm>
            <a:off x="6487160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8BE081-2DE4-2B7D-6144-484D81FECA37}"/>
              </a:ext>
            </a:extLst>
          </p:cNvPr>
          <p:cNvCxnSpPr>
            <a:cxnSpLocks/>
          </p:cNvCxnSpPr>
          <p:nvPr/>
        </p:nvCxnSpPr>
        <p:spPr>
          <a:xfrm>
            <a:off x="7743207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821B4-4B28-D25E-725F-9D76BB7A4EE4}"/>
              </a:ext>
            </a:extLst>
          </p:cNvPr>
          <p:cNvCxnSpPr>
            <a:cxnSpLocks/>
          </p:cNvCxnSpPr>
          <p:nvPr/>
        </p:nvCxnSpPr>
        <p:spPr>
          <a:xfrm>
            <a:off x="8864435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9D9BDD-297B-C109-2E14-5D7B99B0C15C}"/>
              </a:ext>
            </a:extLst>
          </p:cNvPr>
          <p:cNvCxnSpPr>
            <a:cxnSpLocks/>
          </p:cNvCxnSpPr>
          <p:nvPr/>
        </p:nvCxnSpPr>
        <p:spPr>
          <a:xfrm>
            <a:off x="9985663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CD41D78-39EE-DD96-A182-3C061B93D6A9}"/>
              </a:ext>
            </a:extLst>
          </p:cNvPr>
          <p:cNvSpPr/>
          <p:nvPr/>
        </p:nvSpPr>
        <p:spPr>
          <a:xfrm>
            <a:off x="6307160" y="182322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BBFC14-9525-28EA-9730-B45693344F96}"/>
              </a:ext>
            </a:extLst>
          </p:cNvPr>
          <p:cNvSpPr/>
          <p:nvPr/>
        </p:nvSpPr>
        <p:spPr>
          <a:xfrm>
            <a:off x="6307160" y="269408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F847C-9286-5413-59F0-B2700B565AB0}"/>
              </a:ext>
            </a:extLst>
          </p:cNvPr>
          <p:cNvSpPr/>
          <p:nvPr/>
        </p:nvSpPr>
        <p:spPr>
          <a:xfrm>
            <a:off x="6307160" y="356494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B2C253-671E-65CC-5AB1-B8CD9DA6C6FB}"/>
              </a:ext>
            </a:extLst>
          </p:cNvPr>
          <p:cNvSpPr/>
          <p:nvPr/>
        </p:nvSpPr>
        <p:spPr>
          <a:xfrm>
            <a:off x="6307160" y="443579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4597CE-4E0B-EB87-2D4C-930CF4FA250A}"/>
              </a:ext>
            </a:extLst>
          </p:cNvPr>
          <p:cNvSpPr/>
          <p:nvPr/>
        </p:nvSpPr>
        <p:spPr>
          <a:xfrm>
            <a:off x="6307160" y="53066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C2B58-E65C-07A4-8343-37BD4180831B}"/>
              </a:ext>
            </a:extLst>
          </p:cNvPr>
          <p:cNvSpPr/>
          <p:nvPr/>
        </p:nvSpPr>
        <p:spPr>
          <a:xfrm>
            <a:off x="7563207" y="182322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87F06F-3292-D0CA-C766-F7CF0F48EEBF}"/>
              </a:ext>
            </a:extLst>
          </p:cNvPr>
          <p:cNvSpPr/>
          <p:nvPr/>
        </p:nvSpPr>
        <p:spPr>
          <a:xfrm>
            <a:off x="7563207" y="269408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4A3CB-0E5B-6556-04CD-182D793D26D9}"/>
              </a:ext>
            </a:extLst>
          </p:cNvPr>
          <p:cNvSpPr/>
          <p:nvPr/>
        </p:nvSpPr>
        <p:spPr>
          <a:xfrm>
            <a:off x="7563207" y="3564941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0A0D18-BD4B-C39D-1C77-C8E8C3D6D70B}"/>
              </a:ext>
            </a:extLst>
          </p:cNvPr>
          <p:cNvSpPr/>
          <p:nvPr/>
        </p:nvSpPr>
        <p:spPr>
          <a:xfrm>
            <a:off x="8684435" y="1823227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3F3615-95BC-00AE-C293-C5C90F18553F}"/>
              </a:ext>
            </a:extLst>
          </p:cNvPr>
          <p:cNvSpPr/>
          <p:nvPr/>
        </p:nvSpPr>
        <p:spPr>
          <a:xfrm>
            <a:off x="8684435" y="269408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8D5448-85C9-9EA1-5DE9-5FCA994D50CF}"/>
              </a:ext>
            </a:extLst>
          </p:cNvPr>
          <p:cNvSpPr/>
          <p:nvPr/>
        </p:nvSpPr>
        <p:spPr>
          <a:xfrm>
            <a:off x="8684435" y="3564941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EDE837-C906-C821-570B-6BE89922E36E}"/>
              </a:ext>
            </a:extLst>
          </p:cNvPr>
          <p:cNvSpPr/>
          <p:nvPr/>
        </p:nvSpPr>
        <p:spPr>
          <a:xfrm>
            <a:off x="8684435" y="443579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329E17-3F91-A2DC-323C-7909A3339D49}"/>
              </a:ext>
            </a:extLst>
          </p:cNvPr>
          <p:cNvSpPr/>
          <p:nvPr/>
        </p:nvSpPr>
        <p:spPr>
          <a:xfrm>
            <a:off x="8684435" y="5306655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2EB471-7FC4-1830-0CA5-5C74544D73D0}"/>
              </a:ext>
            </a:extLst>
          </p:cNvPr>
          <p:cNvSpPr/>
          <p:nvPr/>
        </p:nvSpPr>
        <p:spPr>
          <a:xfrm>
            <a:off x="9805663" y="1823227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6B26D-D639-D52A-A169-574250B68D67}"/>
              </a:ext>
            </a:extLst>
          </p:cNvPr>
          <p:cNvSpPr/>
          <p:nvPr/>
        </p:nvSpPr>
        <p:spPr>
          <a:xfrm>
            <a:off x="9805663" y="2694084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C93BD6-BC66-E949-7E0B-7A31F847BC72}"/>
              </a:ext>
            </a:extLst>
          </p:cNvPr>
          <p:cNvSpPr/>
          <p:nvPr/>
        </p:nvSpPr>
        <p:spPr>
          <a:xfrm>
            <a:off x="9805663" y="3564941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CE922B-B733-A9D4-266A-A945C7320ED2}"/>
              </a:ext>
            </a:extLst>
          </p:cNvPr>
          <p:cNvSpPr/>
          <p:nvPr/>
        </p:nvSpPr>
        <p:spPr>
          <a:xfrm>
            <a:off x="9805663" y="4435798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8DD16-B79D-4656-DB8E-F16EE32AB393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7923207" y="3744941"/>
            <a:ext cx="7612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9F2DFD5-E0A6-743B-81F4-9436588F6485}"/>
              </a:ext>
            </a:extLst>
          </p:cNvPr>
          <p:cNvSpPr/>
          <p:nvPr/>
        </p:nvSpPr>
        <p:spPr>
          <a:xfrm>
            <a:off x="6307160" y="6177512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" name="Straight Arrow Connector 29">
            <a:extLst>
              <a:ext uri="{FF2B5EF4-FFF2-40B4-BE49-F238E27FC236}">
                <a16:creationId xmlns:a16="http://schemas.microsoft.com/office/drawing/2014/main" id="{71083E3F-201A-7377-337B-95869BBA33BC}"/>
              </a:ext>
            </a:extLst>
          </p:cNvPr>
          <p:cNvCxnSpPr>
            <a:cxnSpLocks/>
            <a:stCxn id="25" idx="2"/>
            <a:endCxn id="14" idx="6"/>
          </p:cNvCxnSpPr>
          <p:nvPr/>
        </p:nvCxnSpPr>
        <p:spPr>
          <a:xfrm flipH="1" flipV="1">
            <a:off x="6667160" y="4615798"/>
            <a:ext cx="2017275" cy="8708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29">
            <a:extLst>
              <a:ext uri="{FF2B5EF4-FFF2-40B4-BE49-F238E27FC236}">
                <a16:creationId xmlns:a16="http://schemas.microsoft.com/office/drawing/2014/main" id="{DEE796E0-1908-E873-1030-1664A8CC2917}"/>
              </a:ext>
            </a:extLst>
          </p:cNvPr>
          <p:cNvCxnSpPr>
            <a:cxnSpLocks/>
            <a:stCxn id="12" idx="7"/>
            <a:endCxn id="16" idx="3"/>
          </p:cNvCxnSpPr>
          <p:nvPr/>
        </p:nvCxnSpPr>
        <p:spPr>
          <a:xfrm flipV="1">
            <a:off x="6614439" y="2130506"/>
            <a:ext cx="1001489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9">
            <a:extLst>
              <a:ext uri="{FF2B5EF4-FFF2-40B4-BE49-F238E27FC236}">
                <a16:creationId xmlns:a16="http://schemas.microsoft.com/office/drawing/2014/main" id="{BDE21E16-B557-FF09-AE38-8F9B416BDC84}"/>
              </a:ext>
            </a:extLst>
          </p:cNvPr>
          <p:cNvCxnSpPr>
            <a:cxnSpLocks/>
            <a:stCxn id="13" idx="0"/>
            <a:endCxn id="21" idx="3"/>
          </p:cNvCxnSpPr>
          <p:nvPr/>
        </p:nvCxnSpPr>
        <p:spPr>
          <a:xfrm rot="5400000" flipH="1" flipV="1">
            <a:off x="6894941" y="1722726"/>
            <a:ext cx="1434435" cy="2249996"/>
          </a:xfrm>
          <a:prstGeom prst="curvedConnector3">
            <a:avLst>
              <a:gd name="adj1" fmla="val 72767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6B37A19A-97AB-DA46-3588-7632EAA72CE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8991714" y="2130506"/>
            <a:ext cx="866670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21F2C6D-95DB-74EA-0770-819C8D8B3DF2}"/>
              </a:ext>
            </a:extLst>
          </p:cNvPr>
          <p:cNvSpPr txBox="1"/>
          <p:nvPr/>
        </p:nvSpPr>
        <p:spPr>
          <a:xfrm>
            <a:off x="6061682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988F8B-C232-50DE-5104-C7FF519734F2}"/>
              </a:ext>
            </a:extLst>
          </p:cNvPr>
          <p:cNvSpPr txBox="1"/>
          <p:nvPr/>
        </p:nvSpPr>
        <p:spPr>
          <a:xfrm>
            <a:off x="7306948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3EECC0-93C3-69BC-951E-2C6C5F1F1246}"/>
              </a:ext>
            </a:extLst>
          </p:cNvPr>
          <p:cNvSpPr txBox="1"/>
          <p:nvPr/>
        </p:nvSpPr>
        <p:spPr>
          <a:xfrm>
            <a:off x="8428175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F65D1-93E5-A362-4339-AF52F4C9A9F2}"/>
              </a:ext>
            </a:extLst>
          </p:cNvPr>
          <p:cNvSpPr txBox="1"/>
          <p:nvPr/>
        </p:nvSpPr>
        <p:spPr>
          <a:xfrm>
            <a:off x="9549402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31E0EB-1CF8-763B-7E17-8D538697F293}"/>
              </a:ext>
            </a:extLst>
          </p:cNvPr>
          <p:cNvCxnSpPr>
            <a:cxnSpLocks/>
            <a:stCxn id="29" idx="3"/>
            <a:endCxn id="25" idx="7"/>
          </p:cNvCxnSpPr>
          <p:nvPr/>
        </p:nvCxnSpPr>
        <p:spPr>
          <a:xfrm flipH="1">
            <a:off x="8991714" y="4743077"/>
            <a:ext cx="866670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C49B2C1F-A556-9ED9-16D9-28EAC4165F62}"/>
              </a:ext>
            </a:extLst>
          </p:cNvPr>
          <p:cNvCxnSpPr>
            <a:cxnSpLocks/>
            <a:stCxn id="11" idx="4"/>
            <a:endCxn id="17" idx="1"/>
          </p:cNvCxnSpPr>
          <p:nvPr/>
        </p:nvCxnSpPr>
        <p:spPr>
          <a:xfrm rot="16200000" flipH="1">
            <a:off x="6769755" y="1900632"/>
            <a:ext cx="563578" cy="112876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4">
            <a:extLst>
              <a:ext uri="{FF2B5EF4-FFF2-40B4-BE49-F238E27FC236}">
                <a16:creationId xmlns:a16="http://schemas.microsoft.com/office/drawing/2014/main" id="{E5CD2BF9-C58E-BFB5-6BC2-E7E5BB0DCFE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7923207" y="2874084"/>
            <a:ext cx="761228" cy="17417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44">
            <a:extLst>
              <a:ext uri="{FF2B5EF4-FFF2-40B4-BE49-F238E27FC236}">
                <a16:creationId xmlns:a16="http://schemas.microsoft.com/office/drawing/2014/main" id="{296C4AA9-DF99-8F11-2907-C82DE7B74103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6667160" y="2003227"/>
            <a:ext cx="3138503" cy="17417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44">
            <a:extLst>
              <a:ext uri="{FF2B5EF4-FFF2-40B4-BE49-F238E27FC236}">
                <a16:creationId xmlns:a16="http://schemas.microsoft.com/office/drawing/2014/main" id="{EAF5F09B-BC10-B8C4-6A58-D468A44274B2}"/>
              </a:ext>
            </a:extLst>
          </p:cNvPr>
          <p:cNvCxnSpPr>
            <a:cxnSpLocks/>
            <a:stCxn id="24" idx="3"/>
            <a:endCxn id="15" idx="7"/>
          </p:cNvCxnSpPr>
          <p:nvPr/>
        </p:nvCxnSpPr>
        <p:spPr>
          <a:xfrm rot="5400000">
            <a:off x="7367649" y="3989868"/>
            <a:ext cx="616299" cy="212271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44">
            <a:extLst>
              <a:ext uri="{FF2B5EF4-FFF2-40B4-BE49-F238E27FC236}">
                <a16:creationId xmlns:a16="http://schemas.microsoft.com/office/drawing/2014/main" id="{F72FDE67-F2DF-7899-FBFD-89798127FCCD}"/>
              </a:ext>
            </a:extLst>
          </p:cNvPr>
          <p:cNvCxnSpPr>
            <a:cxnSpLocks/>
            <a:stCxn id="28" idx="4"/>
            <a:endCxn id="15" idx="6"/>
          </p:cNvCxnSpPr>
          <p:nvPr/>
        </p:nvCxnSpPr>
        <p:spPr>
          <a:xfrm rot="5400000">
            <a:off x="7545555" y="3046547"/>
            <a:ext cx="1561714" cy="331850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EE06000-D408-A782-F3D5-DBB06D3F7714}"/>
              </a:ext>
            </a:extLst>
          </p:cNvPr>
          <p:cNvSpPr/>
          <p:nvPr/>
        </p:nvSpPr>
        <p:spPr>
          <a:xfrm rot="17462688">
            <a:off x="8525990" y="1667611"/>
            <a:ext cx="667386" cy="33125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BC41707-365B-4608-05C0-E20D6A12E444}"/>
              </a:ext>
            </a:extLst>
          </p:cNvPr>
          <p:cNvSpPr/>
          <p:nvPr/>
        </p:nvSpPr>
        <p:spPr>
          <a:xfrm rot="13907140">
            <a:off x="9105993" y="2993024"/>
            <a:ext cx="667386" cy="232197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D15EE0-6AF8-DE76-1BBF-6827421274CF}"/>
              </a:ext>
            </a:extLst>
          </p:cNvPr>
          <p:cNvSpPr/>
          <p:nvPr/>
        </p:nvSpPr>
        <p:spPr>
          <a:xfrm>
            <a:off x="9220200" y="6096000"/>
            <a:ext cx="2786742" cy="657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 программе возможно состояние гонки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95" grpId="0" animBg="1"/>
      <p:bldP spid="96" grpId="0" animBg="1"/>
      <p:bldP spid="9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7FFA47-1B4B-06B0-53D3-4920D058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данных при помощи мьютекса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DE402-9C12-7555-B536-E458E2934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F8B45-2479-F9A1-CD3A-8BC270E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Мьютекс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98506-F88B-D4C2-9261-E6604BF96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Это примитив синхронизации для защиты общих данных от одновременного доступа из нескольких потоков</a:t>
            </a:r>
          </a:p>
          <a:p>
            <a:r>
              <a:rPr lang="ru-RU" dirty="0"/>
              <a:t>Представлен классом </a:t>
            </a:r>
            <a:r>
              <a:rPr lang="en-US" dirty="0">
                <a:hlinkClick r:id="rId2"/>
              </a:rPr>
              <a:t>std::mutex</a:t>
            </a:r>
            <a:endParaRPr lang="ru-RU" dirty="0"/>
          </a:p>
          <a:p>
            <a:r>
              <a:rPr lang="ru-RU" dirty="0"/>
              <a:t>Поток владеет мьютексом начиная с момента успешного вызова</a:t>
            </a:r>
            <a:r>
              <a:rPr lang="en-US" dirty="0"/>
              <a:t> </a:t>
            </a:r>
            <a:r>
              <a:rPr lang="en-US" b="1" dirty="0"/>
              <a:t>lock</a:t>
            </a:r>
            <a:r>
              <a:rPr lang="ru-RU" dirty="0"/>
              <a:t> или</a:t>
            </a:r>
            <a:r>
              <a:rPr lang="en-US" dirty="0"/>
              <a:t> </a:t>
            </a:r>
            <a:r>
              <a:rPr lang="en-US" b="1" dirty="0" err="1"/>
              <a:t>try_lock</a:t>
            </a:r>
            <a:r>
              <a:rPr lang="ru-RU" dirty="0"/>
              <a:t> до момента вызова </a:t>
            </a:r>
            <a:r>
              <a:rPr lang="en-US" b="1" dirty="0"/>
              <a:t>unlock</a:t>
            </a:r>
            <a:endParaRPr lang="ru-RU" b="1" dirty="0"/>
          </a:p>
          <a:p>
            <a:r>
              <a:rPr lang="ru-RU" dirty="0"/>
              <a:t>Все остальные потоки будут заблокированы либо получат результат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ru-RU" dirty="0"/>
              <a:t>при попытке завладеть мьютексом</a:t>
            </a:r>
            <a:endParaRPr lang="en-US" dirty="0"/>
          </a:p>
          <a:p>
            <a:r>
              <a:rPr lang="ru-RU" dirty="0"/>
              <a:t>Мьютекс нельзя ни копировать, ни перемещать</a:t>
            </a:r>
          </a:p>
          <a:p>
            <a:r>
              <a:rPr lang="ru-RU" dirty="0"/>
              <a:t>Рекомендуется использовать </a:t>
            </a:r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lock_guard</a:t>
            </a:r>
            <a:r>
              <a:rPr lang="en-US" dirty="0"/>
              <a:t> </a:t>
            </a:r>
            <a:r>
              <a:rPr lang="ru-RU" dirty="0"/>
              <a:t>для безопасного захвата и освобождения мьютекса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51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F0C3-2A25-FB23-35EF-A663268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класса </a:t>
            </a:r>
            <a:r>
              <a:rPr lang="en-US" dirty="0"/>
              <a:t>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40D2E-71D9-6900-BA2B-DCABCC89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lock():</a:t>
            </a:r>
            <a:r>
              <a:rPr lang="ru-RU" dirty="0"/>
              <a:t> блокирует текущий поток до захвата блокировки. После этого текущий поток владеет мьютексом</a:t>
            </a:r>
            <a:endParaRPr lang="en-US" dirty="0"/>
          </a:p>
          <a:p>
            <a:r>
              <a:rPr lang="en-US"/>
              <a:t>bool </a:t>
            </a:r>
            <a:r>
              <a:rPr lang="en-US" dirty="0" err="1"/>
              <a:t>try_lock</a:t>
            </a:r>
            <a:r>
              <a:rPr lang="en-US" dirty="0"/>
              <a:t>()</a:t>
            </a:r>
          </a:p>
          <a:p>
            <a:r>
              <a:rPr lang="en-US" dirty="0"/>
              <a:t>void unlock():</a:t>
            </a:r>
            <a:r>
              <a:rPr lang="ru-RU" dirty="0"/>
              <a:t> снимает блокировку с мьютекса</a:t>
            </a:r>
          </a:p>
          <a:p>
            <a:pPr lvl="1"/>
            <a:r>
              <a:rPr lang="en-US" dirty="0"/>
              <a:t>unlock</a:t>
            </a:r>
            <a:r>
              <a:rPr lang="ru-RU" dirty="0"/>
              <a:t> </a:t>
            </a:r>
            <a:r>
              <a:rPr lang="ru-RU" b="1" dirty="0"/>
              <a:t>синхронизируется с</a:t>
            </a:r>
            <a:r>
              <a:rPr lang="ru-RU" dirty="0"/>
              <a:t> вызовом </a:t>
            </a:r>
            <a:r>
              <a:rPr lang="en-US" dirty="0"/>
              <a:t>lock</a:t>
            </a:r>
            <a:r>
              <a:rPr lang="ru-RU" dirty="0"/>
              <a:t>, получающим блокировку на этом же мьютексе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BA716-873B-917F-826B-FBC76433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Делаем безопасной работу со счётчиком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FD869-B33A-E814-5AC3-818BA2ED6BB0}"/>
              </a:ext>
            </a:extLst>
          </p:cNvPr>
          <p:cNvSpPr txBox="1"/>
          <p:nvPr/>
        </p:nvSpPr>
        <p:spPr>
          <a:xfrm>
            <a:off x="838199" y="1690687"/>
            <a:ext cx="1051560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++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600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Привязываем вызов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lock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и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unlock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 времени жизни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lk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--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8DA2E7-DEB0-B12B-9655-087C38CB5462}"/>
              </a:ext>
            </a:extLst>
          </p:cNvPr>
          <p:cNvGrpSpPr/>
          <p:nvPr/>
        </p:nvGrpSpPr>
        <p:grpSpPr>
          <a:xfrm>
            <a:off x="6674368" y="1764109"/>
            <a:ext cx="5377539" cy="1422122"/>
            <a:chOff x="6262008" y="2436837"/>
            <a:chExt cx="5377539" cy="1422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A287F4-7B68-43EC-35A1-B82FF0AA6414}"/>
                </a:ext>
              </a:extLst>
            </p:cNvPr>
            <p:cNvSpPr txBox="1"/>
            <p:nvPr/>
          </p:nvSpPr>
          <p:spPr>
            <a:xfrm>
              <a:off x="6262009" y="2783567"/>
              <a:ext cx="16655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++</a:t>
              </a:r>
              <a:r>
                <a:rPr lang="en-US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unlock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A6A25-30CD-7807-AAE0-0390FBD23507}"/>
                </a:ext>
              </a:extLst>
            </p:cNvPr>
            <p:cNvSpPr txBox="1"/>
            <p:nvPr/>
          </p:nvSpPr>
          <p:spPr>
            <a:xfrm>
              <a:off x="10063843" y="2783567"/>
              <a:ext cx="15757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--</a:t>
              </a:r>
              <a:r>
                <a:rPr lang="en-US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unlock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8391A6-9993-5A2A-3097-F8FCC9AA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7523" y="2997896"/>
              <a:ext cx="2136319" cy="5787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3BB5AD-26DB-C28E-1AEE-38662D5633B6}"/>
                </a:ext>
              </a:extLst>
            </p:cNvPr>
            <p:cNvCxnSpPr>
              <a:cxnSpLocks/>
            </p:cNvCxnSpPr>
            <p:nvPr/>
          </p:nvCxnSpPr>
          <p:spPr>
            <a:xfrm>
              <a:off x="7837714" y="2997896"/>
              <a:ext cx="2226128" cy="53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411085-00B6-324C-8F0C-3D1448B769F6}"/>
                </a:ext>
              </a:extLst>
            </p:cNvPr>
            <p:cNvSpPr txBox="1"/>
            <p:nvPr/>
          </p:nvSpPr>
          <p:spPr>
            <a:xfrm>
              <a:off x="7700965" y="2742306"/>
              <a:ext cx="1785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happens-before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49F12C-CE16-199F-38D6-04DDAD7A2F65}"/>
                </a:ext>
              </a:extLst>
            </p:cNvPr>
            <p:cNvSpPr txBox="1"/>
            <p:nvPr/>
          </p:nvSpPr>
          <p:spPr>
            <a:xfrm>
              <a:off x="7746209" y="3520405"/>
              <a:ext cx="1921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happens-before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D3A2DE-7B73-DA25-876D-2BB2FBAF7418}"/>
                </a:ext>
              </a:extLst>
            </p:cNvPr>
            <p:cNvSpPr txBox="1"/>
            <p:nvPr/>
          </p:nvSpPr>
          <p:spPr>
            <a:xfrm>
              <a:off x="6262008" y="2461004"/>
              <a:ext cx="11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Поток </a:t>
              </a:r>
              <a:r>
                <a:rPr lang="en-US" dirty="0"/>
                <a:t>t1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2D01FA-EA13-3A6F-087A-28F098DE9C8F}"/>
                </a:ext>
              </a:extLst>
            </p:cNvPr>
            <p:cNvSpPr txBox="1"/>
            <p:nvPr/>
          </p:nvSpPr>
          <p:spPr>
            <a:xfrm>
              <a:off x="10063842" y="2436837"/>
              <a:ext cx="11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Поток </a:t>
              </a:r>
              <a:r>
                <a:rPr lang="en-US" dirty="0"/>
                <a:t>t2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417FB6-18D1-4E62-2DB9-EC55EEEC20D9}"/>
              </a:ext>
            </a:extLst>
          </p:cNvPr>
          <p:cNvSpPr txBox="1"/>
          <p:nvPr/>
        </p:nvSpPr>
        <p:spPr>
          <a:xfrm>
            <a:off x="6095999" y="6229060"/>
            <a:ext cx="336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https://godbolt.org/z/8b9x15cT6</a:t>
            </a:r>
            <a:r>
              <a:rPr lang="en-US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6CB0E4-1E16-CFD1-2580-30A9DBF9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102" y="5093891"/>
            <a:ext cx="1673805" cy="17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52F340-E08C-2B32-FC69-9549FEAC4AC9}"/>
              </a:ext>
            </a:extLst>
          </p:cNvPr>
          <p:cNvSpPr txBox="1"/>
          <p:nvPr/>
        </p:nvSpPr>
        <p:spPr>
          <a:xfrm>
            <a:off x="653143" y="0"/>
            <a:ext cx="10515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TSObject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C9C7A2F-96EB-CBDC-3539-40D8198B320A}"/>
              </a:ext>
            </a:extLst>
          </p:cNvPr>
          <p:cNvSpPr/>
          <p:nvPr/>
        </p:nvSpPr>
        <p:spPr>
          <a:xfrm>
            <a:off x="7039429" y="2873829"/>
            <a:ext cx="4717142" cy="1030514"/>
          </a:xfrm>
          <a:prstGeom prst="wedgeRectCallout">
            <a:avLst>
              <a:gd name="adj1" fmla="val -74372"/>
              <a:gd name="adj2" fmla="val -205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 почему бы здесь не вернуть константную ссылку на </a:t>
            </a:r>
            <a:r>
              <a:rPr lang="en-US" dirty="0" err="1"/>
              <a:t>m_stringData</a:t>
            </a:r>
            <a:r>
              <a:rPr lang="ru-RU" dirty="0"/>
              <a:t>, чтобы не копировать каждый раз строку</a:t>
            </a:r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2102B-56B0-5148-D51A-AEBBBF8028CC}"/>
              </a:ext>
            </a:extLst>
          </p:cNvPr>
          <p:cNvSpPr/>
          <p:nvPr/>
        </p:nvSpPr>
        <p:spPr>
          <a:xfrm>
            <a:off x="6429829" y="5297714"/>
            <a:ext cx="5326742" cy="1001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 возвращайте ссылки на данные внутри класса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EF1-3B52-B097-6B96-587B0F53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</a:t>
            </a:r>
            <a:r>
              <a:rPr lang="en-US" dirty="0" err="1">
                <a:hlinkClick r:id="rId2"/>
              </a:rPr>
              <a:t>shared_mutex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AF82-ADB4-6AF2-DB92-1277657C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Примитив синхронизации, предоставляющий 2 уровня доступа к данным</a:t>
            </a:r>
          </a:p>
          <a:p>
            <a:pPr lvl="1"/>
            <a:r>
              <a:rPr lang="ru-RU" dirty="0"/>
              <a:t>Совместный (</a:t>
            </a:r>
            <a:r>
              <a:rPr lang="en-US" dirty="0"/>
              <a:t>shared) – </a:t>
            </a:r>
            <a:r>
              <a:rPr lang="ru-RU" dirty="0"/>
              <a:t>несколько потоков могут совместно владеть мьютексом</a:t>
            </a:r>
          </a:p>
          <a:p>
            <a:pPr lvl="2"/>
            <a:r>
              <a:rPr lang="ru-RU" dirty="0"/>
              <a:t>Методы: </a:t>
            </a:r>
            <a:r>
              <a:rPr lang="en-US" dirty="0"/>
              <a:t>lock, </a:t>
            </a:r>
            <a:r>
              <a:rPr lang="en-US" dirty="0" err="1"/>
              <a:t>try_lock</a:t>
            </a:r>
            <a:r>
              <a:rPr lang="en-US" dirty="0"/>
              <a:t>, unlock</a:t>
            </a:r>
            <a:endParaRPr lang="ru-RU" dirty="0"/>
          </a:p>
          <a:p>
            <a:pPr lvl="1"/>
            <a:r>
              <a:rPr lang="ru-RU" dirty="0"/>
              <a:t>Эксклюзивный – только один поток может владеть мьютексом</a:t>
            </a:r>
          </a:p>
          <a:p>
            <a:pPr lvl="2"/>
            <a:r>
              <a:rPr lang="ru-RU" dirty="0"/>
              <a:t>Методы: </a:t>
            </a:r>
            <a:r>
              <a:rPr lang="en-US" dirty="0" err="1"/>
              <a:t>lock_shared</a:t>
            </a:r>
            <a:r>
              <a:rPr lang="en-US" dirty="0"/>
              <a:t>, </a:t>
            </a:r>
            <a:r>
              <a:rPr lang="en-US" dirty="0" err="1"/>
              <a:t>try_lock_shared</a:t>
            </a:r>
            <a:r>
              <a:rPr lang="en-US" dirty="0"/>
              <a:t>, </a:t>
            </a:r>
            <a:r>
              <a:rPr lang="en-US" dirty="0" err="1"/>
              <a:t>try_unlock_shared</a:t>
            </a:r>
            <a:endParaRPr lang="en-US" dirty="0"/>
          </a:p>
          <a:p>
            <a:r>
              <a:rPr lang="ru-RU" dirty="0"/>
              <a:t>Применяется в сценарии «Один писатель, несколько читателей»</a:t>
            </a:r>
          </a:p>
          <a:p>
            <a:r>
              <a:rPr lang="ru-RU" dirty="0"/>
              <a:t>Для доступа используются </a:t>
            </a:r>
            <a:r>
              <a:rPr lang="en-US" dirty="0"/>
              <a:t>RAII-</a:t>
            </a:r>
            <a:r>
              <a:rPr lang="ru-RU" dirty="0"/>
              <a:t>обёртки:</a:t>
            </a:r>
          </a:p>
          <a:p>
            <a:pPr lvl="1"/>
            <a:r>
              <a:rPr lang="en-US" dirty="0" err="1"/>
              <a:t>lock_guard</a:t>
            </a:r>
            <a:r>
              <a:rPr lang="en-US" dirty="0"/>
              <a:t> </a:t>
            </a:r>
            <a:r>
              <a:rPr lang="ru-RU" dirty="0"/>
              <a:t>либо </a:t>
            </a:r>
            <a:r>
              <a:rPr lang="en-US" dirty="0" err="1"/>
              <a:t>unique_lock</a:t>
            </a:r>
            <a:r>
              <a:rPr lang="ru-RU" dirty="0"/>
              <a:t> для эксклюзивного доступа</a:t>
            </a:r>
          </a:p>
          <a:p>
            <a:pPr lvl="1"/>
            <a:r>
              <a:rPr lang="en-US" dirty="0" err="1"/>
              <a:t>shared_lock</a:t>
            </a:r>
            <a:r>
              <a:rPr lang="en-US" dirty="0"/>
              <a:t> </a:t>
            </a:r>
            <a:r>
              <a:rPr lang="ru-RU" dirty="0"/>
              <a:t>для совместного доступа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8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5F21-5CC2-C8ED-CA61-77BB0DF9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многопоточности по сравнению с </a:t>
            </a:r>
            <a:r>
              <a:rPr lang="ru-RU" dirty="0" err="1"/>
              <a:t>многопроцессностью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A708-E4E0-4341-FCB7-13EA77A38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Запуск нового потока требует меньше ресурсов, чем запуск процесса</a:t>
            </a:r>
          </a:p>
          <a:p>
            <a:r>
              <a:rPr lang="ru-RU" dirty="0"/>
              <a:t>Общее адресное пространство позволяет нескольким потокам работать с общими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286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C26E89-847D-8ED0-0711-49944ABCE53E}"/>
              </a:ext>
            </a:extLst>
          </p:cNvPr>
          <p:cNvSpPr txBox="1"/>
          <p:nvPr/>
        </p:nvSpPr>
        <p:spPr>
          <a:xfrm>
            <a:off x="0" y="0"/>
            <a:ext cx="60960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TSCounter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--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6C278-5753-1A9C-7CA8-5BBCD6E07906}"/>
              </a:ext>
            </a:extLst>
          </p:cNvPr>
          <p:cNvSpPr txBox="1"/>
          <p:nvPr/>
        </p:nvSpPr>
        <p:spPr>
          <a:xfrm>
            <a:off x="6095998" y="0"/>
            <a:ext cx="60960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t2: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main: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61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A6DB-EA25-30C7-9C45-1C9B9FA1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CFC8-6FA7-7615-48C6-F132DEB00B1E}"/>
              </a:ext>
            </a:extLst>
          </p:cNvPr>
          <p:cNvSpPr txBox="1"/>
          <p:nvPr/>
        </p:nvSpPr>
        <p:spPr>
          <a:xfrm>
            <a:off x="838199" y="1690688"/>
            <a:ext cx="52578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m1;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m2;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A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{ m1 };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B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++x;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C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// D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[] 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F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{ m2 };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G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++x;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H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// I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J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m1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x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7313E5-19DA-AE71-2992-AE433CF256B7}"/>
              </a:ext>
            </a:extLst>
          </p:cNvPr>
          <p:cNvCxnSpPr>
            <a:cxnSpLocks/>
          </p:cNvCxnSpPr>
          <p:nvPr/>
        </p:nvCxnSpPr>
        <p:spPr>
          <a:xfrm>
            <a:off x="7989389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C6F42F-74EA-F839-BC66-F977BFD748A0}"/>
              </a:ext>
            </a:extLst>
          </p:cNvPr>
          <p:cNvCxnSpPr>
            <a:cxnSpLocks/>
          </p:cNvCxnSpPr>
          <p:nvPr/>
        </p:nvCxnSpPr>
        <p:spPr>
          <a:xfrm>
            <a:off x="9245436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BF7EFAA-9DCA-87D5-49F0-98DEDC3D8E1B}"/>
              </a:ext>
            </a:extLst>
          </p:cNvPr>
          <p:cNvSpPr/>
          <p:nvPr/>
        </p:nvSpPr>
        <p:spPr>
          <a:xfrm>
            <a:off x="7809389" y="177771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38B1E-0EE0-1E2F-0203-DEEAF764C789}"/>
              </a:ext>
            </a:extLst>
          </p:cNvPr>
          <p:cNvSpPr/>
          <p:nvPr/>
        </p:nvSpPr>
        <p:spPr>
          <a:xfrm>
            <a:off x="7809389" y="264857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C22ADC-C0D6-80CA-83DB-B1E0154C440C}"/>
              </a:ext>
            </a:extLst>
          </p:cNvPr>
          <p:cNvSpPr/>
          <p:nvPr/>
        </p:nvSpPr>
        <p:spPr>
          <a:xfrm>
            <a:off x="7809389" y="351943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DD5E66-A215-61D2-CC92-A971AF0BCD4A}"/>
              </a:ext>
            </a:extLst>
          </p:cNvPr>
          <p:cNvSpPr/>
          <p:nvPr/>
        </p:nvSpPr>
        <p:spPr>
          <a:xfrm>
            <a:off x="7809389" y="439028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462708-0B2F-8B97-0A80-706D2E2B54A1}"/>
              </a:ext>
            </a:extLst>
          </p:cNvPr>
          <p:cNvSpPr/>
          <p:nvPr/>
        </p:nvSpPr>
        <p:spPr>
          <a:xfrm>
            <a:off x="7809389" y="526114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E21DCD-E5CB-09E4-0056-F37778B2DEEC}"/>
              </a:ext>
            </a:extLst>
          </p:cNvPr>
          <p:cNvSpPr/>
          <p:nvPr/>
        </p:nvSpPr>
        <p:spPr>
          <a:xfrm>
            <a:off x="9065436" y="17777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43D5FF-95F4-9D4C-0FAC-57FB975382A3}"/>
              </a:ext>
            </a:extLst>
          </p:cNvPr>
          <p:cNvSpPr/>
          <p:nvPr/>
        </p:nvSpPr>
        <p:spPr>
          <a:xfrm>
            <a:off x="9065436" y="264857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25E4A7-FA57-C24E-9BF0-548082F419A1}"/>
              </a:ext>
            </a:extLst>
          </p:cNvPr>
          <p:cNvSpPr/>
          <p:nvPr/>
        </p:nvSpPr>
        <p:spPr>
          <a:xfrm>
            <a:off x="9065436" y="3519431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1341E-8E99-CE0E-EC94-6754B85C9BCF}"/>
              </a:ext>
            </a:extLst>
          </p:cNvPr>
          <p:cNvSpPr txBox="1"/>
          <p:nvPr/>
        </p:nvSpPr>
        <p:spPr>
          <a:xfrm>
            <a:off x="7563911" y="135712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16175F-D50F-882A-66C4-589DFC252CBE}"/>
              </a:ext>
            </a:extLst>
          </p:cNvPr>
          <p:cNvCxnSpPr>
            <a:cxnSpLocks/>
          </p:cNvCxnSpPr>
          <p:nvPr/>
        </p:nvCxnSpPr>
        <p:spPr>
          <a:xfrm>
            <a:off x="10501483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7F9EE-E41E-2CD9-0BAB-01B1F3CAC181}"/>
              </a:ext>
            </a:extLst>
          </p:cNvPr>
          <p:cNvSpPr/>
          <p:nvPr/>
        </p:nvSpPr>
        <p:spPr>
          <a:xfrm>
            <a:off x="10321483" y="1777717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B98850-699F-41CE-95A6-01D14F74617B}"/>
              </a:ext>
            </a:extLst>
          </p:cNvPr>
          <p:cNvSpPr/>
          <p:nvPr/>
        </p:nvSpPr>
        <p:spPr>
          <a:xfrm>
            <a:off x="10321483" y="264857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B60970-5737-1B5D-04E2-680D9AC31F0D}"/>
              </a:ext>
            </a:extLst>
          </p:cNvPr>
          <p:cNvSpPr/>
          <p:nvPr/>
        </p:nvSpPr>
        <p:spPr>
          <a:xfrm>
            <a:off x="10321483" y="3519431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677102-AA1D-53E7-B8B2-3D2711FCAF58}"/>
              </a:ext>
            </a:extLst>
          </p:cNvPr>
          <p:cNvSpPr/>
          <p:nvPr/>
        </p:nvSpPr>
        <p:spPr>
          <a:xfrm>
            <a:off x="9063841" y="439028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8A0111-8E25-79C0-3FA3-C498DB50364F}"/>
              </a:ext>
            </a:extLst>
          </p:cNvPr>
          <p:cNvSpPr/>
          <p:nvPr/>
        </p:nvSpPr>
        <p:spPr>
          <a:xfrm>
            <a:off x="10322483" y="439028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53AD361E-3A5B-C2B5-0608-D8ED038A890C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8169389" y="1957717"/>
            <a:ext cx="8960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9">
            <a:extLst>
              <a:ext uri="{FF2B5EF4-FFF2-40B4-BE49-F238E27FC236}">
                <a16:creationId xmlns:a16="http://schemas.microsoft.com/office/drawing/2014/main" id="{39BAB039-2707-331D-F219-8B9BDB9B200D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8116668" y="1957717"/>
            <a:ext cx="2204815" cy="7435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C6DF3D1C-94C8-3836-D504-F407D6AFB5AA}"/>
              </a:ext>
            </a:extLst>
          </p:cNvPr>
          <p:cNvCxnSpPr>
            <a:cxnSpLocks/>
            <a:stCxn id="28" idx="3"/>
            <a:endCxn id="13" idx="6"/>
          </p:cNvCxnSpPr>
          <p:nvPr/>
        </p:nvCxnSpPr>
        <p:spPr>
          <a:xfrm flipH="1">
            <a:off x="8169389" y="4697567"/>
            <a:ext cx="2205815" cy="7435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9">
            <a:extLst>
              <a:ext uri="{FF2B5EF4-FFF2-40B4-BE49-F238E27FC236}">
                <a16:creationId xmlns:a16="http://schemas.microsoft.com/office/drawing/2014/main" id="{1425560B-377A-EA6B-1D7C-87AED433A306}"/>
              </a:ext>
            </a:extLst>
          </p:cNvPr>
          <p:cNvCxnSpPr>
            <a:cxnSpLocks/>
            <a:stCxn id="27" idx="3"/>
            <a:endCxn id="13" idx="7"/>
          </p:cNvCxnSpPr>
          <p:nvPr/>
        </p:nvCxnSpPr>
        <p:spPr>
          <a:xfrm flipH="1">
            <a:off x="8116668" y="4697567"/>
            <a:ext cx="999894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9">
            <a:extLst>
              <a:ext uri="{FF2B5EF4-FFF2-40B4-BE49-F238E27FC236}">
                <a16:creationId xmlns:a16="http://schemas.microsoft.com/office/drawing/2014/main" id="{B10F0452-3D23-DFCB-B52E-433BF6CB046D}"/>
              </a:ext>
            </a:extLst>
          </p:cNvPr>
          <p:cNvCxnSpPr>
            <a:cxnSpLocks/>
            <a:stCxn id="13" idx="0"/>
            <a:endCxn id="15" idx="3"/>
          </p:cNvCxnSpPr>
          <p:nvPr/>
        </p:nvCxnSpPr>
        <p:spPr>
          <a:xfrm flipV="1">
            <a:off x="7989389" y="2955853"/>
            <a:ext cx="1128768" cy="23052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3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4B7C-F487-0615-9171-8DA6D2DC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</a:t>
            </a:r>
            <a:r>
              <a:rPr lang="ru-RU" dirty="0" err="1"/>
              <a:t>потокобезопасных</a:t>
            </a:r>
            <a:r>
              <a:rPr lang="ru-RU" dirty="0"/>
              <a:t> классов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C4CD6-AB05-A308-6ED2-4505DB83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1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94A4E-F0A0-609C-5868-2723D907E8DE}"/>
              </a:ext>
            </a:extLst>
          </p:cNvPr>
          <p:cNvSpPr txBox="1"/>
          <p:nvPr/>
        </p:nvSpPr>
        <p:spPr>
          <a:xfrm>
            <a:off x="0" y="0"/>
            <a:ext cx="535577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5E132-59BB-E500-387F-CC6ECE2A102F}"/>
              </a:ext>
            </a:extLst>
          </p:cNvPr>
          <p:cNvSpPr txBox="1"/>
          <p:nvPr/>
        </p:nvSpPr>
        <p:spPr>
          <a:xfrm>
            <a:off x="6095999" y="0"/>
            <a:ext cx="60960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4362C-78C3-B8A8-842B-C995225BBB7D}"/>
              </a:ext>
            </a:extLst>
          </p:cNvPr>
          <p:cNvSpPr/>
          <p:nvPr/>
        </p:nvSpPr>
        <p:spPr>
          <a:xfrm>
            <a:off x="8665029" y="5994400"/>
            <a:ext cx="3352800" cy="745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Какие проблемы вы видите в этом коде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238E6-8A03-730B-0E86-942527E27785}"/>
              </a:ext>
            </a:extLst>
          </p:cNvPr>
          <p:cNvSpPr txBox="1"/>
          <p:nvPr/>
        </p:nvSpPr>
        <p:spPr>
          <a:xfrm>
            <a:off x="4909461" y="6488668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https://godbolt.org/z/8faK5fq7G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C3BF9F-3A04-7E2D-6817-0EF7058E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7" y="2956024"/>
            <a:ext cx="1567544" cy="15845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4EF7B6-14A7-C476-D20C-5809470322C5}"/>
              </a:ext>
            </a:extLst>
          </p:cNvPr>
          <p:cNvSpPr/>
          <p:nvPr/>
        </p:nvSpPr>
        <p:spPr>
          <a:xfrm>
            <a:off x="7619998" y="4644571"/>
            <a:ext cx="4394197" cy="5152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terminated with signal: SIGSEGV</a:t>
            </a:r>
          </a:p>
        </p:txBody>
      </p:sp>
    </p:spTree>
    <p:extLst>
      <p:ext uri="{BB962C8B-B14F-4D97-AF65-F5344CB8AC3E}">
        <p14:creationId xmlns:p14="http://schemas.microsoft.com/office/powerpoint/2010/main" val="2628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2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2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1827-F385-CD71-1153-4DAA3BFE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C279B-4E9C-27DA-DBE2-2BA892E16DCD}"/>
              </a:ext>
            </a:extLst>
          </p:cNvPr>
          <p:cNvSpPr txBox="1"/>
          <p:nvPr/>
        </p:nvSpPr>
        <p:spPr>
          <a:xfrm>
            <a:off x="0" y="0"/>
            <a:ext cx="5355771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void Push(T value)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m_stack.push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(std::move(value));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bool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return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m_stack.empty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8A1BFF"/>
                </a:solidFill>
                <a:latin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m_stack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std::stack&lt;T&gt;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mutable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A2972-880C-ED12-0797-6879AEC76EB0}"/>
              </a:ext>
            </a:extLst>
          </p:cNvPr>
          <p:cNvSpPr txBox="1"/>
          <p:nvPr/>
        </p:nvSpPr>
        <p:spPr>
          <a:xfrm>
            <a:off x="6095999" y="0"/>
            <a:ext cx="60960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65C34-256A-5FF4-1B46-C5B525749E18}"/>
              </a:ext>
            </a:extLst>
          </p:cNvPr>
          <p:cNvSpPr/>
          <p:nvPr/>
        </p:nvSpPr>
        <p:spPr>
          <a:xfrm>
            <a:off x="8665029" y="5994400"/>
            <a:ext cx="3352800" cy="745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Остались ли ещё проблемы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28F1C-49F7-F2B7-B672-7AC7B394271C}"/>
              </a:ext>
            </a:extLst>
          </p:cNvPr>
          <p:cNvSpPr txBox="1"/>
          <p:nvPr/>
        </p:nvSpPr>
        <p:spPr>
          <a:xfrm>
            <a:off x="4909461" y="6475547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https://godbolt.org/z/qzE6rqhd9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62416-EC36-CD1F-CB39-90D52A8B8246}"/>
              </a:ext>
            </a:extLst>
          </p:cNvPr>
          <p:cNvSpPr/>
          <p:nvPr/>
        </p:nvSpPr>
        <p:spPr>
          <a:xfrm>
            <a:off x="203200" y="382453"/>
            <a:ext cx="11321143" cy="9289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output.s</a:t>
            </a:r>
            <a:r>
              <a:rPr lang="en-US" dirty="0"/>
              <a:t>: /app/example.cpp:35: T </a:t>
            </a:r>
            <a:r>
              <a:rPr lang="en-US" dirty="0" err="1"/>
              <a:t>TSStack</a:t>
            </a:r>
            <a:r>
              <a:rPr lang="en-US" dirty="0"/>
              <a:t>&lt;T&gt;::</a:t>
            </a:r>
            <a:r>
              <a:rPr lang="en-US" dirty="0" err="1"/>
              <a:t>GetTop</a:t>
            </a:r>
            <a:r>
              <a:rPr lang="en-US" dirty="0"/>
              <a:t>() const [with T = int]: Assertion `!</a:t>
            </a:r>
            <a:r>
              <a:rPr lang="en-US" dirty="0" err="1"/>
              <a:t>m_stack.empty</a:t>
            </a:r>
            <a:r>
              <a:rPr lang="en-US" dirty="0"/>
              <a:t>()' failed.</a:t>
            </a:r>
          </a:p>
          <a:p>
            <a:r>
              <a:rPr lang="en-US" dirty="0"/>
              <a:t>Program terminated with signal: SIGSEGV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A3BF8-8052-7828-BD86-7665E23D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17" y="2901669"/>
            <a:ext cx="1402814" cy="1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036700-BC49-77E3-7EB7-124E714B9A0C}"/>
              </a:ext>
            </a:extLst>
          </p:cNvPr>
          <p:cNvSpPr/>
          <p:nvPr/>
        </p:nvSpPr>
        <p:spPr>
          <a:xfrm>
            <a:off x="209320" y="3558448"/>
            <a:ext cx="11843133" cy="26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91DF-054A-9D2E-E719-12E0482E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гонки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 dirty="0" err="1"/>
              <a:t>потокобезопасном</a:t>
            </a:r>
            <a:r>
              <a:rPr lang="ru-RU" dirty="0"/>
              <a:t> объекте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44813-72F4-5B36-6DF9-AB2B862A0748}"/>
              </a:ext>
            </a:extLst>
          </p:cNvPr>
          <p:cNvSpPr txBox="1"/>
          <p:nvPr/>
        </p:nvSpPr>
        <p:spPr>
          <a:xfrm>
            <a:off x="0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93CFE-BABD-001F-3950-700CF4147D1F}"/>
              </a:ext>
            </a:extLst>
          </p:cNvPr>
          <p:cNvSpPr txBox="1"/>
          <p:nvPr/>
        </p:nvSpPr>
        <p:spPr>
          <a:xfrm>
            <a:off x="6096000" y="269033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6D5C-3A44-37EE-CD39-8A8F0D424F55}"/>
              </a:ext>
            </a:extLst>
          </p:cNvPr>
          <p:cNvSpPr txBox="1"/>
          <p:nvPr/>
        </p:nvSpPr>
        <p:spPr>
          <a:xfrm>
            <a:off x="-32657" y="2327479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E2C86-B857-36A2-0AE9-C4D8AE2487EE}"/>
              </a:ext>
            </a:extLst>
          </p:cNvPr>
          <p:cNvSpPr txBox="1"/>
          <p:nvPr/>
        </p:nvSpPr>
        <p:spPr>
          <a:xfrm>
            <a:off x="6128657" y="2321004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09C6D1-FD54-00FB-CD27-42BC767B3C9D}"/>
              </a:ext>
            </a:extLst>
          </p:cNvPr>
          <p:cNvSpPr/>
          <p:nvPr/>
        </p:nvSpPr>
        <p:spPr>
          <a:xfrm>
            <a:off x="4065224" y="5049014"/>
            <a:ext cx="661012" cy="605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415C5-4E84-6D8B-FD34-C56A6CE7A471}"/>
              </a:ext>
            </a:extLst>
          </p:cNvPr>
          <p:cNvSpPr txBox="1"/>
          <p:nvPr/>
        </p:nvSpPr>
        <p:spPr>
          <a:xfrm>
            <a:off x="2666082" y="5167312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size: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15FAC3-2F8F-046C-B5F2-E7C165E6A27B}"/>
              </a:ext>
            </a:extLst>
          </p:cNvPr>
          <p:cNvSpPr/>
          <p:nvPr/>
        </p:nvSpPr>
        <p:spPr>
          <a:xfrm>
            <a:off x="4065224" y="5049014"/>
            <a:ext cx="661012" cy="605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42B78-136B-3760-F5EA-8F5CE60018F9}"/>
              </a:ext>
            </a:extLst>
          </p:cNvPr>
          <p:cNvSpPr/>
          <p:nvPr/>
        </p:nvSpPr>
        <p:spPr>
          <a:xfrm>
            <a:off x="435428" y="5926578"/>
            <a:ext cx="11321143" cy="7303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output.s</a:t>
            </a:r>
            <a:r>
              <a:rPr lang="en-US" dirty="0"/>
              <a:t>: /app/example.cpp:35: T </a:t>
            </a:r>
            <a:r>
              <a:rPr lang="en-US" dirty="0" err="1"/>
              <a:t>TSStack</a:t>
            </a:r>
            <a:r>
              <a:rPr lang="en-US" dirty="0"/>
              <a:t>&lt;T&gt;::</a:t>
            </a:r>
            <a:r>
              <a:rPr lang="en-US" dirty="0" err="1"/>
              <a:t>GetTop</a:t>
            </a:r>
            <a:r>
              <a:rPr lang="en-US" dirty="0"/>
              <a:t>() const [with T = int]: Assertion `!</a:t>
            </a:r>
            <a:r>
              <a:rPr lang="en-US" dirty="0" err="1"/>
              <a:t>m_stack.empty</a:t>
            </a:r>
            <a:r>
              <a:rPr lang="en-US" dirty="0"/>
              <a:t>()' failed.</a:t>
            </a:r>
          </a:p>
          <a:p>
            <a:r>
              <a:rPr lang="en-US" dirty="0"/>
              <a:t>Program terminated with signal: SIGSEGV</a:t>
            </a:r>
          </a:p>
        </p:txBody>
      </p:sp>
    </p:spTree>
    <p:extLst>
      <p:ext uri="{BB962C8B-B14F-4D97-AF65-F5344CB8AC3E}">
        <p14:creationId xmlns:p14="http://schemas.microsoft.com/office/powerpoint/2010/main" val="1973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495F-B2B7-9CD3-7175-9F988E4E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7D55AE-F064-996D-F94F-B5B243FE5F7E}"/>
              </a:ext>
            </a:extLst>
          </p:cNvPr>
          <p:cNvSpPr txBox="1"/>
          <p:nvPr/>
        </p:nvSpPr>
        <p:spPr>
          <a:xfrm>
            <a:off x="0" y="0"/>
            <a:ext cx="560758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void Push(T value)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m_stack.push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(std::move(value));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bool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return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m_stack.empty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throw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logic_error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 is empty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 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throw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logic_error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 is empty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std::stack&lt;T&gt;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mutable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FC7E-387B-7748-B13B-4FD662D09468}"/>
              </a:ext>
            </a:extLst>
          </p:cNvPr>
          <p:cNvSpPr txBox="1"/>
          <p:nvPr/>
        </p:nvSpPr>
        <p:spPr>
          <a:xfrm>
            <a:off x="6096001" y="1"/>
            <a:ext cx="609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int main()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TSStack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&lt;int&gt; stack;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producer{ [&amp;stack]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&lt; 11'000'000; ++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stack.Push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} };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auto consume = [&amp;stack, &amp;m, &amp;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&lt; 10'000'000; ++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IsEmpty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std::ignore =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GetTop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Pop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}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lk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}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};</a:t>
            </a:r>
          </a:p>
          <a:p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consumer1{ consume };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consume();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consumer1.join();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CD563-D4A7-4371-D6EB-86E007BE31A4}"/>
              </a:ext>
            </a:extLst>
          </p:cNvPr>
          <p:cNvSpPr/>
          <p:nvPr/>
        </p:nvSpPr>
        <p:spPr>
          <a:xfrm>
            <a:off x="8458201" y="4720590"/>
            <a:ext cx="3581398" cy="5473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Хотим ли мы такой код писать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CBE33-53F0-6C2B-F105-865F04BC0200}"/>
              </a:ext>
            </a:extLst>
          </p:cNvPr>
          <p:cNvSpPr txBox="1"/>
          <p:nvPr/>
        </p:nvSpPr>
        <p:spPr>
          <a:xfrm>
            <a:off x="6774182" y="6488668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https://godbolt.org/z/MY8P3YcGf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C3395-6D1C-4124-4E75-BF53CA4B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68" y="5445700"/>
            <a:ext cx="1367932" cy="13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5091-28FF-34CB-ED75-938626E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EEBD-B81E-827E-BB6A-75735627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состояние гонки, возникающее при конкурентном доступе к </a:t>
            </a:r>
            <a:r>
              <a:rPr lang="en-US" dirty="0"/>
              <a:t>API</a:t>
            </a:r>
            <a:r>
              <a:rPr lang="ru-RU" dirty="0"/>
              <a:t>, когда несколько потоков изменяют или читают общие данные, а результат зависит от порядка выполнения этих операций</a:t>
            </a:r>
            <a:endParaRPr lang="en-US" dirty="0"/>
          </a:p>
          <a:p>
            <a:r>
              <a:rPr lang="ru-RU" dirty="0"/>
              <a:t>В классе </a:t>
            </a:r>
            <a:r>
              <a:rPr lang="en-US" dirty="0" err="1"/>
              <a:t>TSStack</a:t>
            </a:r>
            <a:r>
              <a:rPr lang="en-US" dirty="0"/>
              <a:t> </a:t>
            </a:r>
            <a:r>
              <a:rPr lang="ru-RU" dirty="0"/>
              <a:t>состояние стека может измениться другим потоком между вызовом </a:t>
            </a:r>
            <a:r>
              <a:rPr lang="en-US" dirty="0" err="1"/>
              <a:t>IsEmpty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Pop</a:t>
            </a:r>
            <a:r>
              <a:rPr lang="ru-RU" dirty="0"/>
              <a:t>, что сделает </a:t>
            </a:r>
            <a:r>
              <a:rPr lang="ru-RU" dirty="0" err="1"/>
              <a:t>невалидным</a:t>
            </a:r>
            <a:r>
              <a:rPr lang="ru-RU" dirty="0"/>
              <a:t> предположение клиента о его состоянии</a:t>
            </a:r>
          </a:p>
          <a:p>
            <a:pPr lvl="1"/>
            <a:r>
              <a:rPr lang="ru-RU" dirty="0"/>
              <a:t>В однопоточной программе предположения были бы верными</a:t>
            </a:r>
          </a:p>
          <a:p>
            <a:r>
              <a:rPr lang="ru-RU" dirty="0"/>
              <a:t>Чтобы класс можно было использовать в многопоточной среде, нужно объединить операцию </a:t>
            </a:r>
            <a:r>
              <a:rPr lang="en-US" dirty="0"/>
              <a:t>Pop </a:t>
            </a:r>
            <a:r>
              <a:rPr lang="ru-RU" dirty="0"/>
              <a:t>и </a:t>
            </a:r>
            <a:r>
              <a:rPr lang="en-US" dirty="0"/>
              <a:t>Top</a:t>
            </a:r>
            <a:r>
              <a:rPr lang="ru-RU" dirty="0"/>
              <a:t> в одну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77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CACDF-5DD4-C881-4FEF-48236A45437E}"/>
              </a:ext>
            </a:extLst>
          </p:cNvPr>
          <p:cNvSpPr txBox="1"/>
          <p:nvPr/>
        </p:nvSpPr>
        <p:spPr>
          <a:xfrm>
            <a:off x="1" y="-1"/>
            <a:ext cx="547165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BB78-05C9-01E3-1D4F-75911C8DB6C3}"/>
              </a:ext>
            </a:extLst>
          </p:cNvPr>
          <p:cNvSpPr txBox="1"/>
          <p:nvPr/>
        </p:nvSpPr>
        <p:spPr>
          <a:xfrm>
            <a:off x="0" y="6488668"/>
            <a:ext cx="4303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https://godbolt.org/z/Gs88688s9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914F-2CE5-3ACD-63E3-861D5AB213FD}"/>
              </a:ext>
            </a:extLst>
          </p:cNvPr>
          <p:cNvSpPr txBox="1"/>
          <p:nvPr/>
        </p:nvSpPr>
        <p:spPr>
          <a:xfrm>
            <a:off x="6096000" y="-6311"/>
            <a:ext cx="60824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TryGetTop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shared_lock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m_mutex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F711A-D7A6-0428-7160-4447217B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101" y="4142996"/>
            <a:ext cx="26768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8D24CC-FA0F-FFD2-52E6-E375DF737254}"/>
              </a:ext>
            </a:extLst>
          </p:cNvPr>
          <p:cNvSpPr txBox="1"/>
          <p:nvPr/>
        </p:nvSpPr>
        <p:spPr>
          <a:xfrm>
            <a:off x="0" y="0"/>
            <a:ext cx="7433187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is_nothrow_move_assignable_v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dirty="0">
                <a:solidFill>
                  <a:srgbClr val="8F08C4"/>
                </a:solidFill>
                <a:latin typeface="Consolas" panose="020B0609020204030204" pitchFamily="49" charset="0"/>
              </a:rPr>
              <a:t>    return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is_nothrow_move_constructible_v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57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A14185-9EAE-E411-E227-B25D85CC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915879-A429-2F79-6B5F-3C21800B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Состояние гонки</a:t>
            </a:r>
            <a:endParaRPr 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3DBE4-5DCD-22F9-0EBF-C9CE221C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78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2AB41-F62C-1C1C-2CB6-8A0ED9ADB983}"/>
              </a:ext>
            </a:extLst>
          </p:cNvPr>
          <p:cNvSpPr txBox="1"/>
          <p:nvPr/>
        </p:nvSpPr>
        <p:spPr>
          <a:xfrm>
            <a:off x="1275733" y="0"/>
            <a:ext cx="8354963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optional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9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70D2-9FF2-607D-ED55-E438DE5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35E2-AF0B-DB11-42AD-735ABFD7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рамках одного процесса возможна работа с общими данными из разных потоков</a:t>
            </a:r>
          </a:p>
          <a:p>
            <a:r>
              <a:rPr lang="ru-RU" dirty="0"/>
              <a:t>Неаккуратная работа с общими данными вызывает гонку данных</a:t>
            </a:r>
          </a:p>
          <a:p>
            <a:r>
              <a:rPr lang="ru-RU" dirty="0"/>
              <a:t>Гонка данных отсутствует, когда между конфликтующими вычислениями есть отношение </a:t>
            </a:r>
            <a:r>
              <a:rPr lang="en-US" dirty="0"/>
              <a:t>happens-before</a:t>
            </a:r>
          </a:p>
          <a:p>
            <a:r>
              <a:rPr lang="ru-RU" dirty="0"/>
              <a:t>Мьютексы и другие синхронизирующие примитивы помогают защититься от гонки данных</a:t>
            </a:r>
          </a:p>
          <a:p>
            <a:r>
              <a:rPr lang="ru-RU" dirty="0" err="1"/>
              <a:t>Потокобезопасные</a:t>
            </a:r>
            <a:r>
              <a:rPr lang="ru-RU" dirty="0"/>
              <a:t> классы требуют иного подхода к проектированию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897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5F2-8E48-CE68-098E-97BD444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341-E35E-08A7-47CB-C35363D0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Multithreaded execution and data races: </a:t>
            </a:r>
            <a:r>
              <a:rPr lang="en-US" dirty="0">
                <a:hlinkClick r:id="rId2"/>
              </a:rPr>
              <a:t>https://en.cppreference.com/w/cpp/language/multithread</a:t>
            </a:r>
            <a:endParaRPr lang="en-US" dirty="0"/>
          </a:p>
          <a:p>
            <a:r>
              <a:rPr lang="en-US" dirty="0"/>
              <a:t>C++ Order of evaluation</a:t>
            </a:r>
            <a:br>
              <a:rPr lang="en-US" dirty="0"/>
            </a:br>
            <a:r>
              <a:rPr lang="en-US" dirty="0">
                <a:hlinkClick r:id="rId3"/>
              </a:rPr>
              <a:t>https://en.cppreference.com/w/cpp/language/eval_order</a:t>
            </a:r>
            <a:endParaRPr lang="ru-RU" dirty="0"/>
          </a:p>
          <a:p>
            <a:r>
              <a:rPr lang="en-US" dirty="0"/>
              <a:t>C++ Memory order</a:t>
            </a:r>
            <a:br>
              <a:rPr lang="en-US" dirty="0"/>
            </a:br>
            <a:r>
              <a:rPr lang="en-US" dirty="0">
                <a:hlinkClick r:id="rId4"/>
              </a:rPr>
              <a:t>https://en.cppreference.com/w/cpp/atomic/memory_order</a:t>
            </a:r>
            <a:endParaRPr lang="en-US" dirty="0"/>
          </a:p>
          <a:p>
            <a:r>
              <a:rPr lang="en-US" dirty="0"/>
              <a:t>C++ Mutex</a:t>
            </a:r>
            <a:br>
              <a:rPr lang="en-US" dirty="0"/>
            </a:br>
            <a:r>
              <a:rPr lang="en-US" dirty="0">
                <a:hlinkClick r:id="rId5"/>
              </a:rPr>
              <a:t>https://en.cppreference.com/w/cpp/thread/mutex</a:t>
            </a:r>
            <a:endParaRPr lang="ru-RU" dirty="0"/>
          </a:p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37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7E24-DBCC-7F85-C7EF-3D43F514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CFE67-65CF-ADAB-EDEE-962BEBB9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0122-DF63-CB5B-8D07-BAE92E0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удаления элемента из двусвязного списка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8DCFF-32CB-331E-271D-725C97B2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97" y="1966586"/>
            <a:ext cx="3750405" cy="4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7832-45D4-4B72-BADE-A619FA28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состояния гонки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4278A-7F28-1075-3A55-6C8C7FE3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Безобидное состояние гонки</a:t>
            </a:r>
          </a:p>
          <a:p>
            <a:pPr lvl="1"/>
            <a:r>
              <a:rPr lang="ru-RU" dirty="0"/>
              <a:t>Результат выполнения программы отличается от того, как как будут выполняться операции в разных потоках, но не происходят нарушения инвариантов или баги в программе</a:t>
            </a:r>
          </a:p>
          <a:p>
            <a:r>
              <a:rPr lang="ru-RU" dirty="0"/>
              <a:t>Проблематичное состояние гонки</a:t>
            </a:r>
          </a:p>
          <a:p>
            <a:pPr lvl="1"/>
            <a:r>
              <a:rPr lang="ru-RU" dirty="0"/>
              <a:t>Сопровождается нарушением инвариантов, нестабильным поведением программы, неверными результатами работы программы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описывается гонка данных </a:t>
            </a:r>
            <a:r>
              <a:rPr lang="en-US" dirty="0"/>
              <a:t>(data race)</a:t>
            </a:r>
          </a:p>
        </p:txBody>
      </p:sp>
    </p:spTree>
    <p:extLst>
      <p:ext uri="{BB962C8B-B14F-4D97-AF65-F5344CB8AC3E}">
        <p14:creationId xmlns:p14="http://schemas.microsoft.com/office/powerpoint/2010/main" val="116139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F3A50-433F-C03E-9B91-F9A62BAD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160C74-9ADD-D5F2-02D3-2E663D6D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F547-93B9-ED85-C957-33C84718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</a:t>
            </a:r>
            <a:r>
              <a:rPr lang="en-US" dirty="0"/>
              <a:t> </a:t>
            </a:r>
            <a:r>
              <a:rPr lang="ru-RU" dirty="0"/>
              <a:t>исполнения </a:t>
            </a:r>
            <a:r>
              <a:rPr lang="en-US" dirty="0"/>
              <a:t>(Thread of execution)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36C1-7E6F-81F7-826F-B8379F33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Это поток управления внутри программы, который начинается с вызова </a:t>
            </a:r>
            <a:r>
              <a:rPr lang="ru-RU" dirty="0" err="1"/>
              <a:t>верхнеуровневой</a:t>
            </a:r>
            <a:r>
              <a:rPr lang="ru-RU" dirty="0"/>
              <a:t> функции и рекурсивно включает все функции, вызванные этим потоком</a:t>
            </a:r>
          </a:p>
          <a:p>
            <a:pPr lvl="1"/>
            <a:r>
              <a:rPr lang="ru-RU" dirty="0"/>
              <a:t>Запуск происходит при помощи </a:t>
            </a:r>
            <a:r>
              <a:rPr lang="en-US" dirty="0"/>
              <a:t>std::</a:t>
            </a:r>
            <a:r>
              <a:rPr lang="en-US" dirty="0" err="1"/>
              <a:t>thead</a:t>
            </a:r>
            <a:r>
              <a:rPr lang="en-US" dirty="0"/>
              <a:t>/std::</a:t>
            </a:r>
            <a:r>
              <a:rPr lang="en-US" dirty="0" err="1"/>
              <a:t>jthread</a:t>
            </a:r>
            <a:r>
              <a:rPr lang="en-US" dirty="0"/>
              <a:t>/std::async</a:t>
            </a:r>
            <a:r>
              <a:rPr lang="ru-RU" dirty="0"/>
              <a:t> или иным способом</a:t>
            </a:r>
          </a:p>
          <a:p>
            <a:pPr lvl="1"/>
            <a:r>
              <a:rPr lang="ru-RU" dirty="0"/>
              <a:t>При запуске дочернего потока </a:t>
            </a:r>
            <a:r>
              <a:rPr lang="ru-RU" dirty="0" err="1"/>
              <a:t>верхнеуровневая</a:t>
            </a:r>
            <a:r>
              <a:rPr lang="ru-RU" dirty="0"/>
              <a:t> функция вызывается в новом потоке</a:t>
            </a:r>
          </a:p>
          <a:p>
            <a:r>
              <a:rPr lang="ru-RU" dirty="0"/>
              <a:t>Из любого потока можно обращаться к любым объектам и функциям</a:t>
            </a:r>
          </a:p>
          <a:p>
            <a:pPr lvl="1"/>
            <a:r>
              <a:rPr lang="ru-RU" dirty="0"/>
              <a:t>Можно обращаться к автоматическим и </a:t>
            </a:r>
            <a:r>
              <a:rPr lang="en-US" dirty="0"/>
              <a:t>thread-local</a:t>
            </a:r>
            <a:r>
              <a:rPr lang="ru-RU" dirty="0"/>
              <a:t> переменным других потоков, используя ссылку или указатель</a:t>
            </a:r>
          </a:p>
          <a:p>
            <a:r>
              <a:rPr lang="ru-RU" dirty="0"/>
              <a:t>Обработчики сигналов ОС также выполняются в одном из потоков исполнения</a:t>
            </a:r>
          </a:p>
          <a:p>
            <a:pPr lvl="1"/>
            <a:r>
              <a:rPr lang="ru-RU" dirty="0"/>
              <a:t>Не указано в каком из потоков будет вызван обработчик сигнала, если он запущен не в результате вызова функции </a:t>
            </a:r>
            <a:r>
              <a:rPr lang="en-US" dirty="0">
                <a:hlinkClick r:id="rId2"/>
              </a:rPr>
              <a:t>std::raise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2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5851</Words>
  <Application>Microsoft Office PowerPoint</Application>
  <PresentationFormat>Widescreen</PresentationFormat>
  <Paragraphs>823</Paragraphs>
  <Slides>53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Arial</vt:lpstr>
      <vt:lpstr>Consolas</vt:lpstr>
      <vt:lpstr>DejaVuSans</vt:lpstr>
      <vt:lpstr>Georgia</vt:lpstr>
      <vt:lpstr>Impact</vt:lpstr>
      <vt:lpstr>Office Theme</vt:lpstr>
      <vt:lpstr>Многопоточность и общие данные</vt:lpstr>
      <vt:lpstr>Многопоточность и общие данные</vt:lpstr>
      <vt:lpstr>Многопоточность и общие данные</vt:lpstr>
      <vt:lpstr>Плюсы многопоточности по сравнению с многопроцессностью</vt:lpstr>
      <vt:lpstr>Состояние гонки</vt:lpstr>
      <vt:lpstr>Операция удаления элемента из двусвязного списка</vt:lpstr>
      <vt:lpstr>Виды состояния гонки</vt:lpstr>
      <vt:lpstr>Гонка данных</vt:lpstr>
      <vt:lpstr>Поток исполнения (Thread of execution)</vt:lpstr>
      <vt:lpstr>Доступ к автоматическим переменным другого потока</vt:lpstr>
      <vt:lpstr>Доступ к данным из разных потоков</vt:lpstr>
      <vt:lpstr>Разные потоки работают с разными данными</vt:lpstr>
      <vt:lpstr>Конфликты при вычислении выражений</vt:lpstr>
      <vt:lpstr>Найдите здесь конфликты при вычислении выражений над переменными a и b</vt:lpstr>
      <vt:lpstr>Гонка данных (data race)</vt:lpstr>
      <vt:lpstr>Гонка данных при доступе к общей переменной</vt:lpstr>
      <vt:lpstr>Выполнение потоков программы</vt:lpstr>
      <vt:lpstr>Быть может, спасёт volatile?</vt:lpstr>
      <vt:lpstr>Отношение Happens-before</vt:lpstr>
      <vt:lpstr>Отношение Happens-before («происходит до»)</vt:lpstr>
      <vt:lpstr>Отношение sequenced-before (упорядочено перед)</vt:lpstr>
      <vt:lpstr>Отношение sequenced-before (Упорядочено перед)</vt:lpstr>
      <vt:lpstr>PowerPoint Presentation</vt:lpstr>
      <vt:lpstr>Отношение simply happens-before</vt:lpstr>
      <vt:lpstr>Отношение strongly happens-before (происходит строго до)</vt:lpstr>
      <vt:lpstr>Межпоточное отношение happens before</vt:lpstr>
      <vt:lpstr>jthread::jthread</vt:lpstr>
      <vt:lpstr>std::[j]thread::join</vt:lpstr>
      <vt:lpstr>Что выведет эта программа?</vt:lpstr>
      <vt:lpstr>Переносим ожидание завершения потока t1 до запуска потока t2</vt:lpstr>
      <vt:lpstr>Между какими операциями есть отношение happens-before?</vt:lpstr>
      <vt:lpstr>Какой результат выведет программа?</vt:lpstr>
      <vt:lpstr>Какой результат выведет программа?</vt:lpstr>
      <vt:lpstr>Защита данных при помощи мьютекса</vt:lpstr>
      <vt:lpstr>Мьютекс</vt:lpstr>
      <vt:lpstr>Интерфейс класса mutex</vt:lpstr>
      <vt:lpstr>Делаем безопасной работу со счётчиком</vt:lpstr>
      <vt:lpstr>PowerPoint Presentation</vt:lpstr>
      <vt:lpstr>std::shared_mutex</vt:lpstr>
      <vt:lpstr>PowerPoint Presentation</vt:lpstr>
      <vt:lpstr>Что выведет эта программа?</vt:lpstr>
      <vt:lpstr>Дизайн потокобезопасных классов</vt:lpstr>
      <vt:lpstr>PowerPoint Presentation</vt:lpstr>
      <vt:lpstr>PowerPoint Presentation</vt:lpstr>
      <vt:lpstr>Состояние гонки на потокобезопасном объекте</vt:lpstr>
      <vt:lpstr>PowerPoint Presentation</vt:lpstr>
      <vt:lpstr>API Race</vt:lpstr>
      <vt:lpstr>PowerPoint Presentation</vt:lpstr>
      <vt:lpstr>PowerPoint Presentation</vt:lpstr>
      <vt:lpstr>PowerPoint Presentation</vt:lpstr>
      <vt:lpstr>Итоги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23</cp:revision>
  <dcterms:created xsi:type="dcterms:W3CDTF">2025-02-03T14:52:05Z</dcterms:created>
  <dcterms:modified xsi:type="dcterms:W3CDTF">2025-02-17T18:05:05Z</dcterms:modified>
</cp:coreProperties>
</file>